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panose="00000500000000000000" pitchFamily="2" charset="0"/>
      <p:regular r:id="rId13"/>
      <p:bold r:id="rId14"/>
    </p:embeddedFont>
  </p:embeddedFontLst>
  <p:defaultTextStyle>
    <a:defPPr>
      <a:defRPr lang="en-U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614"/>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71" d="100"/>
          <a:sy n="71"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4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3502819"/>
            <a:ext cx="7381875" cy="1223963"/>
          </a:xfrm>
          <a:prstGeom prst="rect">
            <a:avLst/>
          </a:prstGeom>
          <a:noFill/>
          <a:ln/>
        </p:spPr>
        <p:txBody>
          <a:bodyPr wrap="square" lIns="0" tIns="0" rIns="0" bIns="0" rtlCol="0" anchor="t"/>
          <a:lstStyle/>
          <a:p>
            <a:pPr marL="0" indent="0" algn="l">
              <a:lnSpc>
                <a:spcPts val="4800"/>
              </a:lnSpc>
              <a:buNone/>
            </a:pPr>
            <a:r>
              <a:rPr lang="en-US" sz="5000" b="1" dirty="0">
                <a:solidFill>
                  <a:srgbClr val="F0FCFF"/>
                </a:solidFill>
                <a:latin typeface="Spline Sans Bold" pitchFamily="34" charset="0"/>
                <a:ea typeface="Spline Sans Bold" pitchFamily="34" charset="-122"/>
                <a:cs typeface="Spline Sans Bold" pitchFamily="34" charset="-120"/>
              </a:rPr>
              <a:t>Financial Sentiment Analysis Project:</a:t>
            </a:r>
          </a:p>
          <a:p>
            <a:pPr marL="0" indent="0" algn="l">
              <a:lnSpc>
                <a:spcPts val="4800"/>
              </a:lnSpc>
              <a:buNone/>
            </a:pPr>
            <a:r>
              <a:rPr lang="en-US" sz="5000" b="1" dirty="0">
                <a:solidFill>
                  <a:srgbClr val="F0FCFF"/>
                </a:solidFill>
                <a:latin typeface="Spline Sans Bold" pitchFamily="34" charset="0"/>
                <a:ea typeface="Spline Sans Bold" pitchFamily="34" charset="-122"/>
              </a:rPr>
              <a:t>BY OBBA MARK CALVIN</a:t>
            </a:r>
          </a:p>
          <a:p>
            <a:pPr marL="0" indent="0" algn="l">
              <a:lnSpc>
                <a:spcPts val="4800"/>
              </a:lnSpc>
              <a:buNone/>
            </a:pPr>
            <a:r>
              <a:rPr lang="en-US" sz="5000" b="1" dirty="0">
                <a:solidFill>
                  <a:srgbClr val="F0FCFF"/>
                </a:solidFill>
                <a:latin typeface="Spline Sans Bold" pitchFamily="34" charset="0"/>
                <a:ea typeface="Spline Sans Bold" pitchFamily="34" charset="-122"/>
              </a:rPr>
              <a:t>S23B23\047</a:t>
            </a:r>
          </a:p>
          <a:p>
            <a:pPr marL="0" indent="0" algn="l">
              <a:lnSpc>
                <a:spcPts val="4800"/>
              </a:lnSpc>
              <a:buNone/>
            </a:pPr>
            <a:r>
              <a:rPr lang="en-US" sz="5000" b="1" dirty="0">
                <a:solidFill>
                  <a:srgbClr val="F0FCFF"/>
                </a:solidFill>
                <a:latin typeface="Spline Sans Bold" pitchFamily="34" charset="0"/>
                <a:ea typeface="Spline Sans Bold" pitchFamily="34" charset="-122"/>
              </a:rPr>
              <a:t>B24277</a:t>
            </a:r>
            <a:endParaRPr lang="en-US" sz="5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16769" y="561499"/>
            <a:ext cx="7253883" cy="567333"/>
          </a:xfrm>
          <a:prstGeom prst="rect">
            <a:avLst/>
          </a:prstGeom>
          <a:noFill/>
          <a:ln/>
        </p:spPr>
        <p:txBody>
          <a:bodyPr wrap="none" lIns="0" tIns="0" rIns="0" bIns="0" rtlCol="0" anchor="t"/>
          <a:lstStyle/>
          <a:p>
            <a:pPr marL="0" indent="0" algn="l">
              <a:lnSpc>
                <a:spcPts val="4450"/>
              </a:lnSpc>
              <a:buNone/>
            </a:pPr>
            <a:r>
              <a:rPr lang="en-US" sz="3550" b="1" dirty="0">
                <a:solidFill>
                  <a:srgbClr val="F0FCFF"/>
                </a:solidFill>
                <a:latin typeface="Spline Sans Bold" pitchFamily="34" charset="0"/>
                <a:ea typeface="Spline Sans Bold" pitchFamily="34" charset="-122"/>
                <a:cs typeface="Spline Sans Bold" pitchFamily="34" charset="-120"/>
              </a:rPr>
              <a:t>Key Insights and Future Directions</a:t>
            </a:r>
            <a:endParaRPr lang="en-US" sz="3550" dirty="0"/>
          </a:p>
        </p:txBody>
      </p:sp>
      <p:sp>
        <p:nvSpPr>
          <p:cNvPr id="3" name="Text 1"/>
          <p:cNvSpPr/>
          <p:nvPr/>
        </p:nvSpPr>
        <p:spPr>
          <a:xfrm>
            <a:off x="816769" y="1537216"/>
            <a:ext cx="12996863" cy="653415"/>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The project successfully built a foundational sentiment analysis system, providing critical insights into financial text data and highlighting areas for future refinement.</a:t>
            </a:r>
            <a:endParaRPr lang="en-US" sz="1600" dirty="0"/>
          </a:p>
        </p:txBody>
      </p:sp>
      <p:sp>
        <p:nvSpPr>
          <p:cNvPr id="4" name="Shape 2"/>
          <p:cNvSpPr/>
          <p:nvPr/>
        </p:nvSpPr>
        <p:spPr>
          <a:xfrm>
            <a:off x="816769" y="2420303"/>
            <a:ext cx="6396276" cy="612577"/>
          </a:xfrm>
          <a:prstGeom prst="roundRect">
            <a:avLst>
              <a:gd name="adj" fmla="val 480063"/>
            </a:avLst>
          </a:prstGeom>
          <a:solidFill>
            <a:srgbClr val="0A081B"/>
          </a:solidFill>
          <a:ln w="22860">
            <a:solidFill>
              <a:srgbClr val="16FFBB"/>
            </a:solidFill>
            <a:prstDash val="solid"/>
          </a:ln>
        </p:spPr>
      </p:sp>
      <p:pic>
        <p:nvPicPr>
          <p:cNvPr id="5" name="Image 0" descr="preencoded.png"/>
          <p:cNvPicPr>
            <a:picLocks noChangeAspect="1"/>
          </p:cNvPicPr>
          <p:nvPr/>
        </p:nvPicPr>
        <p:blipFill>
          <a:blip r:embed="rId3"/>
          <a:stretch>
            <a:fillRect/>
          </a:stretch>
        </p:blipFill>
        <p:spPr>
          <a:xfrm>
            <a:off x="3861792" y="2535079"/>
            <a:ext cx="306229" cy="382905"/>
          </a:xfrm>
          <a:prstGeom prst="rect">
            <a:avLst/>
          </a:prstGeom>
        </p:spPr>
      </p:pic>
      <p:sp>
        <p:nvSpPr>
          <p:cNvPr id="6" name="Text 3"/>
          <p:cNvSpPr/>
          <p:nvPr/>
        </p:nvSpPr>
        <p:spPr>
          <a:xfrm>
            <a:off x="1020961" y="3237071"/>
            <a:ext cx="2269093" cy="283607"/>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Clean Data Pipeline</a:t>
            </a:r>
            <a:endParaRPr lang="en-US" sz="1750" dirty="0"/>
          </a:p>
        </p:txBody>
      </p:sp>
      <p:sp>
        <p:nvSpPr>
          <p:cNvPr id="7" name="Text 4"/>
          <p:cNvSpPr/>
          <p:nvPr/>
        </p:nvSpPr>
        <p:spPr>
          <a:xfrm>
            <a:off x="1020961" y="3643193"/>
            <a:ext cx="5987891" cy="653415"/>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Effective preprocessing (stemming, stopword removal) resulted in cleaner, standardized text, improving feature quality.</a:t>
            </a:r>
            <a:endParaRPr lang="en-US" sz="1600" dirty="0"/>
          </a:p>
        </p:txBody>
      </p:sp>
      <p:sp>
        <p:nvSpPr>
          <p:cNvPr id="8" name="Shape 5"/>
          <p:cNvSpPr/>
          <p:nvPr/>
        </p:nvSpPr>
        <p:spPr>
          <a:xfrm>
            <a:off x="7417237" y="2420303"/>
            <a:ext cx="6396395" cy="612577"/>
          </a:xfrm>
          <a:prstGeom prst="roundRect">
            <a:avLst>
              <a:gd name="adj" fmla="val 480063"/>
            </a:avLst>
          </a:prstGeom>
          <a:solidFill>
            <a:srgbClr val="0A081B"/>
          </a:solidFill>
          <a:ln w="22860">
            <a:solidFill>
              <a:srgbClr val="29DDDA"/>
            </a:solidFill>
            <a:prstDash val="solid"/>
          </a:ln>
        </p:spPr>
      </p:sp>
      <p:pic>
        <p:nvPicPr>
          <p:cNvPr id="9" name="Image 1" descr="preencoded.png"/>
          <p:cNvPicPr>
            <a:picLocks noChangeAspect="1"/>
          </p:cNvPicPr>
          <p:nvPr/>
        </p:nvPicPr>
        <p:blipFill>
          <a:blip r:embed="rId4"/>
          <a:stretch>
            <a:fillRect/>
          </a:stretch>
        </p:blipFill>
        <p:spPr>
          <a:xfrm>
            <a:off x="10462260" y="2535079"/>
            <a:ext cx="306229" cy="382905"/>
          </a:xfrm>
          <a:prstGeom prst="rect">
            <a:avLst/>
          </a:prstGeom>
        </p:spPr>
      </p:pic>
      <p:sp>
        <p:nvSpPr>
          <p:cNvPr id="10" name="Text 6"/>
          <p:cNvSpPr/>
          <p:nvPr/>
        </p:nvSpPr>
        <p:spPr>
          <a:xfrm>
            <a:off x="7621429" y="3237071"/>
            <a:ext cx="2269093" cy="283607"/>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Imbalance Challenge</a:t>
            </a:r>
            <a:endParaRPr lang="en-US" sz="1750" dirty="0"/>
          </a:p>
        </p:txBody>
      </p:sp>
      <p:sp>
        <p:nvSpPr>
          <p:cNvPr id="11" name="Text 7"/>
          <p:cNvSpPr/>
          <p:nvPr/>
        </p:nvSpPr>
        <p:spPr>
          <a:xfrm>
            <a:off x="7621429" y="3643193"/>
            <a:ext cx="5988010" cy="653415"/>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Neutral sentiment dominance (53%) limits the model's ability to accurately predict minority classes (Negative).</a:t>
            </a:r>
            <a:endParaRPr lang="en-US" sz="1600" dirty="0"/>
          </a:p>
        </p:txBody>
      </p:sp>
      <p:sp>
        <p:nvSpPr>
          <p:cNvPr id="12" name="Shape 8"/>
          <p:cNvSpPr/>
          <p:nvPr/>
        </p:nvSpPr>
        <p:spPr>
          <a:xfrm>
            <a:off x="816769" y="4704993"/>
            <a:ext cx="6396276" cy="612577"/>
          </a:xfrm>
          <a:prstGeom prst="roundRect">
            <a:avLst>
              <a:gd name="adj" fmla="val 480063"/>
            </a:avLst>
          </a:prstGeom>
          <a:solidFill>
            <a:srgbClr val="0A081B"/>
          </a:solidFill>
          <a:ln w="22860">
            <a:solidFill>
              <a:srgbClr val="37A7E7"/>
            </a:solidFill>
            <a:prstDash val="solid"/>
          </a:ln>
        </p:spPr>
      </p:sp>
      <p:pic>
        <p:nvPicPr>
          <p:cNvPr id="13" name="Image 2" descr="preencoded.png"/>
          <p:cNvPicPr>
            <a:picLocks noChangeAspect="1"/>
          </p:cNvPicPr>
          <p:nvPr/>
        </p:nvPicPr>
        <p:blipFill>
          <a:blip r:embed="rId5"/>
          <a:stretch>
            <a:fillRect/>
          </a:stretch>
        </p:blipFill>
        <p:spPr>
          <a:xfrm>
            <a:off x="3861792" y="4819769"/>
            <a:ext cx="306229" cy="382905"/>
          </a:xfrm>
          <a:prstGeom prst="rect">
            <a:avLst/>
          </a:prstGeom>
        </p:spPr>
      </p:pic>
      <p:sp>
        <p:nvSpPr>
          <p:cNvPr id="14" name="Text 9"/>
          <p:cNvSpPr/>
          <p:nvPr/>
        </p:nvSpPr>
        <p:spPr>
          <a:xfrm>
            <a:off x="1020961" y="5521762"/>
            <a:ext cx="2269093" cy="283607"/>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Future Improvement</a:t>
            </a:r>
            <a:endParaRPr lang="en-US" sz="1750" dirty="0"/>
          </a:p>
        </p:txBody>
      </p:sp>
      <p:sp>
        <p:nvSpPr>
          <p:cNvPr id="15" name="Text 10"/>
          <p:cNvSpPr/>
          <p:nvPr/>
        </p:nvSpPr>
        <p:spPr>
          <a:xfrm>
            <a:off x="1020961" y="5927884"/>
            <a:ext cx="5987891" cy="980123"/>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Need for more sophisticated approaches like SMOTE for handling imbalance or advanced models (e.g., LSTM or BERT) for higher accuracy.</a:t>
            </a:r>
            <a:endParaRPr lang="en-US" sz="1600" dirty="0"/>
          </a:p>
        </p:txBody>
      </p:sp>
      <p:sp>
        <p:nvSpPr>
          <p:cNvPr id="16" name="Shape 11"/>
          <p:cNvSpPr/>
          <p:nvPr/>
        </p:nvSpPr>
        <p:spPr>
          <a:xfrm>
            <a:off x="7417237" y="4704993"/>
            <a:ext cx="6396395" cy="612577"/>
          </a:xfrm>
          <a:prstGeom prst="roundRect">
            <a:avLst>
              <a:gd name="adj" fmla="val 480063"/>
            </a:avLst>
          </a:prstGeom>
          <a:solidFill>
            <a:srgbClr val="0A081B"/>
          </a:solidFill>
          <a:ln w="22860">
            <a:solidFill>
              <a:srgbClr val="091231"/>
            </a:solidFill>
            <a:prstDash val="solid"/>
          </a:ln>
        </p:spPr>
      </p:sp>
      <p:pic>
        <p:nvPicPr>
          <p:cNvPr id="17" name="Image 3" descr="preencoded.png"/>
          <p:cNvPicPr>
            <a:picLocks noChangeAspect="1"/>
          </p:cNvPicPr>
          <p:nvPr/>
        </p:nvPicPr>
        <p:blipFill>
          <a:blip r:embed="rId6"/>
          <a:stretch>
            <a:fillRect/>
          </a:stretch>
        </p:blipFill>
        <p:spPr>
          <a:xfrm>
            <a:off x="10462260" y="4819769"/>
            <a:ext cx="306229" cy="382905"/>
          </a:xfrm>
          <a:prstGeom prst="rect">
            <a:avLst/>
          </a:prstGeom>
        </p:spPr>
      </p:pic>
      <p:sp>
        <p:nvSpPr>
          <p:cNvPr id="18" name="Text 12"/>
          <p:cNvSpPr/>
          <p:nvPr/>
        </p:nvSpPr>
        <p:spPr>
          <a:xfrm>
            <a:off x="7621429" y="5521762"/>
            <a:ext cx="2269093" cy="283607"/>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Practical Value</a:t>
            </a:r>
            <a:endParaRPr lang="en-US" sz="1750" dirty="0"/>
          </a:p>
        </p:txBody>
      </p:sp>
      <p:sp>
        <p:nvSpPr>
          <p:cNvPr id="19" name="Text 13"/>
          <p:cNvSpPr/>
          <p:nvPr/>
        </p:nvSpPr>
        <p:spPr>
          <a:xfrm>
            <a:off x="7621429" y="5927884"/>
            <a:ext cx="5988010" cy="980123"/>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Simple NLP pipelines can reasonably predict financial sentiments, aiding applications like stock market monitoring and investor sentiment tracking.</a:t>
            </a:r>
            <a:endParaRPr lang="en-US" sz="1600" dirty="0"/>
          </a:p>
        </p:txBody>
      </p:sp>
      <p:sp>
        <p:nvSpPr>
          <p:cNvPr id="20" name="Text 14"/>
          <p:cNvSpPr/>
          <p:nvPr/>
        </p:nvSpPr>
        <p:spPr>
          <a:xfrm>
            <a:off x="714613" y="7243777"/>
            <a:ext cx="12996863" cy="326708"/>
          </a:xfrm>
          <a:prstGeom prst="rect">
            <a:avLst/>
          </a:prstGeom>
          <a:noFill/>
          <a:ln/>
        </p:spPr>
        <p:txBody>
          <a:bodyPr wrap="non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The project underscores the importance of addressing class imbalance and nuanced financial language for real-world deployment.</a:t>
            </a:r>
            <a:endParaRPr lang="en-US" sz="1600" dirty="0"/>
          </a:p>
        </p:txBody>
      </p:sp>
      <p:sp>
        <p:nvSpPr>
          <p:cNvPr id="21" name="TextBox 20">
            <a:extLst>
              <a:ext uri="{FF2B5EF4-FFF2-40B4-BE49-F238E27FC236}">
                <a16:creationId xmlns:a16="http://schemas.microsoft.com/office/drawing/2014/main" id="{6FDC0438-135B-471B-D346-6CC75B63F494}"/>
              </a:ext>
            </a:extLst>
          </p:cNvPr>
          <p:cNvSpPr txBox="1"/>
          <p:nvPr/>
        </p:nvSpPr>
        <p:spPr>
          <a:xfrm>
            <a:off x="12777537" y="7736918"/>
            <a:ext cx="1720516" cy="369332"/>
          </a:xfrm>
          <a:prstGeom prst="rect">
            <a:avLst/>
          </a:prstGeom>
          <a:solidFill>
            <a:srgbClr val="070614"/>
          </a:solidFill>
        </p:spPr>
        <p:txBody>
          <a:bodyPr wrap="square" rtlCol="0">
            <a:spAutoFit/>
          </a:bodyPr>
          <a:lstStyle/>
          <a:p>
            <a:endParaRPr lang="en-UG"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5549" y="999768"/>
            <a:ext cx="7522012" cy="561975"/>
          </a:xfrm>
          <a:prstGeom prst="rect">
            <a:avLst/>
          </a:prstGeom>
          <a:noFill/>
          <a:ln/>
        </p:spPr>
        <p:txBody>
          <a:bodyPr wrap="none" lIns="0" tIns="0" rIns="0" bIns="0" rtlCol="0" anchor="t"/>
          <a:lstStyle/>
          <a:p>
            <a:pPr marL="0" indent="0" algn="l">
              <a:lnSpc>
                <a:spcPts val="4400"/>
              </a:lnSpc>
              <a:buNone/>
            </a:pPr>
            <a:r>
              <a:rPr lang="en-US" sz="3500" b="1" dirty="0">
                <a:solidFill>
                  <a:srgbClr val="F0FCFF"/>
                </a:solidFill>
                <a:latin typeface="Spline Sans Bold" pitchFamily="34" charset="0"/>
                <a:ea typeface="Spline Sans Bold" pitchFamily="34" charset="-122"/>
                <a:cs typeface="Spline Sans Bold" pitchFamily="34" charset="-120"/>
              </a:rPr>
              <a:t>The Evolution of Sentiment Analysis</a:t>
            </a:r>
            <a:endParaRPr lang="en-US" sz="3500" dirty="0"/>
          </a:p>
        </p:txBody>
      </p:sp>
      <p:sp>
        <p:nvSpPr>
          <p:cNvPr id="4" name="Text 1"/>
          <p:cNvSpPr/>
          <p:nvPr/>
        </p:nvSpPr>
        <p:spPr>
          <a:xfrm>
            <a:off x="6295549" y="1865114"/>
            <a:ext cx="7525703" cy="970836"/>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Sentiment Analysis, or opinion mining, identifies opinions, attitudes, or emotions in text. It originated in the early 2000s with the rise of social media and online reviews, building on foundational work in linguistics and machine learning.</a:t>
            </a:r>
            <a:endParaRPr lang="en-US" sz="1550" dirty="0"/>
          </a:p>
        </p:txBody>
      </p:sp>
      <p:sp>
        <p:nvSpPr>
          <p:cNvPr id="5" name="Shape 2"/>
          <p:cNvSpPr/>
          <p:nvPr/>
        </p:nvSpPr>
        <p:spPr>
          <a:xfrm>
            <a:off x="6523077" y="3063478"/>
            <a:ext cx="22860" cy="4166354"/>
          </a:xfrm>
          <a:prstGeom prst="roundRect">
            <a:avLst>
              <a:gd name="adj" fmla="val 1327508"/>
            </a:avLst>
          </a:prstGeom>
          <a:solidFill>
            <a:srgbClr val="FFFFFF">
              <a:alpha val="24000"/>
            </a:srgbClr>
          </a:solidFill>
          <a:ln/>
        </p:spPr>
      </p:sp>
      <p:sp>
        <p:nvSpPr>
          <p:cNvPr id="6" name="Shape 3"/>
          <p:cNvSpPr/>
          <p:nvPr/>
        </p:nvSpPr>
        <p:spPr>
          <a:xfrm>
            <a:off x="6727805" y="3279577"/>
            <a:ext cx="606862" cy="22860"/>
          </a:xfrm>
          <a:prstGeom prst="roundRect">
            <a:avLst>
              <a:gd name="adj" fmla="val 1327508"/>
            </a:avLst>
          </a:prstGeom>
          <a:solidFill>
            <a:srgbClr val="16FFBB"/>
          </a:solidFill>
          <a:ln/>
        </p:spPr>
      </p:sp>
      <p:sp>
        <p:nvSpPr>
          <p:cNvPr id="7" name="Shape 4"/>
          <p:cNvSpPr/>
          <p:nvPr/>
        </p:nvSpPr>
        <p:spPr>
          <a:xfrm>
            <a:off x="6295489" y="3063478"/>
            <a:ext cx="455176" cy="455176"/>
          </a:xfrm>
          <a:prstGeom prst="roundRect">
            <a:avLst>
              <a:gd name="adj" fmla="val 66671"/>
            </a:avLst>
          </a:prstGeom>
          <a:solidFill>
            <a:srgbClr val="0A081B"/>
          </a:solidFill>
          <a:ln w="22860">
            <a:solidFill>
              <a:srgbClr val="16FFBB"/>
            </a:solidFill>
            <a:prstDash val="solid"/>
          </a:ln>
        </p:spPr>
      </p:sp>
      <p:sp>
        <p:nvSpPr>
          <p:cNvPr id="8" name="Text 5"/>
          <p:cNvSpPr/>
          <p:nvPr/>
        </p:nvSpPr>
        <p:spPr>
          <a:xfrm>
            <a:off x="6388179" y="3122414"/>
            <a:ext cx="269677" cy="337185"/>
          </a:xfrm>
          <a:prstGeom prst="rect">
            <a:avLst/>
          </a:prstGeom>
          <a:noFill/>
          <a:ln/>
        </p:spPr>
        <p:txBody>
          <a:bodyPr wrap="none" lIns="0" tIns="0" rIns="0" bIns="0" rtlCol="0" anchor="t"/>
          <a:lstStyle/>
          <a:p>
            <a:pPr marL="0" indent="0" algn="ctr">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1</a:t>
            </a:r>
            <a:endParaRPr lang="en-US" sz="2100" dirty="0"/>
          </a:p>
        </p:txBody>
      </p:sp>
      <p:sp>
        <p:nvSpPr>
          <p:cNvPr id="9" name="Text 6"/>
          <p:cNvSpPr/>
          <p:nvPr/>
        </p:nvSpPr>
        <p:spPr>
          <a:xfrm>
            <a:off x="7534632" y="3133011"/>
            <a:ext cx="2543770" cy="280988"/>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Early 2000s: Rule-Based</a:t>
            </a:r>
            <a:endParaRPr lang="en-US" sz="1750" dirty="0"/>
          </a:p>
        </p:txBody>
      </p:sp>
      <p:sp>
        <p:nvSpPr>
          <p:cNvPr id="10" name="Text 7"/>
          <p:cNvSpPr/>
          <p:nvPr/>
        </p:nvSpPr>
        <p:spPr>
          <a:xfrm>
            <a:off x="7534632" y="3535323"/>
            <a:ext cx="6286619" cy="647224"/>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Lexicon-based methods (e.g., VADER) scored words as positive/negative. Focus on foundational work.</a:t>
            </a:r>
            <a:endParaRPr lang="en-US" sz="1550" dirty="0"/>
          </a:p>
        </p:txBody>
      </p:sp>
      <p:sp>
        <p:nvSpPr>
          <p:cNvPr id="11" name="Shape 8"/>
          <p:cNvSpPr/>
          <p:nvPr/>
        </p:nvSpPr>
        <p:spPr>
          <a:xfrm>
            <a:off x="6727805" y="4803219"/>
            <a:ext cx="606862" cy="22860"/>
          </a:xfrm>
          <a:prstGeom prst="roundRect">
            <a:avLst>
              <a:gd name="adj" fmla="val 1327508"/>
            </a:avLst>
          </a:prstGeom>
          <a:solidFill>
            <a:srgbClr val="29DDDA"/>
          </a:solidFill>
          <a:ln/>
        </p:spPr>
      </p:sp>
      <p:sp>
        <p:nvSpPr>
          <p:cNvPr id="12" name="Shape 9"/>
          <p:cNvSpPr/>
          <p:nvPr/>
        </p:nvSpPr>
        <p:spPr>
          <a:xfrm>
            <a:off x="6295489" y="4587121"/>
            <a:ext cx="455176" cy="455176"/>
          </a:xfrm>
          <a:prstGeom prst="roundRect">
            <a:avLst>
              <a:gd name="adj" fmla="val 66671"/>
            </a:avLst>
          </a:prstGeom>
          <a:solidFill>
            <a:srgbClr val="0A081B"/>
          </a:solidFill>
          <a:ln w="22860">
            <a:solidFill>
              <a:srgbClr val="29DDDA"/>
            </a:solidFill>
            <a:prstDash val="solid"/>
          </a:ln>
        </p:spPr>
      </p:sp>
      <p:sp>
        <p:nvSpPr>
          <p:cNvPr id="13" name="Text 10"/>
          <p:cNvSpPr/>
          <p:nvPr/>
        </p:nvSpPr>
        <p:spPr>
          <a:xfrm>
            <a:off x="6388179" y="4646057"/>
            <a:ext cx="269677" cy="337185"/>
          </a:xfrm>
          <a:prstGeom prst="rect">
            <a:avLst/>
          </a:prstGeom>
          <a:noFill/>
          <a:ln/>
        </p:spPr>
        <p:txBody>
          <a:bodyPr wrap="none" lIns="0" tIns="0" rIns="0" bIns="0" rtlCol="0" anchor="t"/>
          <a:lstStyle/>
          <a:p>
            <a:pPr marL="0" indent="0" algn="ctr">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2</a:t>
            </a:r>
            <a:endParaRPr lang="en-US" sz="2100" dirty="0"/>
          </a:p>
        </p:txBody>
      </p:sp>
      <p:sp>
        <p:nvSpPr>
          <p:cNvPr id="14" name="Text 11"/>
          <p:cNvSpPr/>
          <p:nvPr/>
        </p:nvSpPr>
        <p:spPr>
          <a:xfrm>
            <a:off x="7534632" y="4656653"/>
            <a:ext cx="2601992" cy="280988"/>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2010s: Machine Learning</a:t>
            </a:r>
            <a:endParaRPr lang="en-US" sz="1750" dirty="0"/>
          </a:p>
        </p:txBody>
      </p:sp>
      <p:sp>
        <p:nvSpPr>
          <p:cNvPr id="15" name="Text 12"/>
          <p:cNvSpPr/>
          <p:nvPr/>
        </p:nvSpPr>
        <p:spPr>
          <a:xfrm>
            <a:off x="7534632" y="5058966"/>
            <a:ext cx="6286619" cy="647224"/>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Shift to supervised models (Naive Bayes, SVM) trained on labeled data for better accuracy.</a:t>
            </a:r>
            <a:endParaRPr lang="en-US" sz="1550" dirty="0"/>
          </a:p>
        </p:txBody>
      </p:sp>
      <p:sp>
        <p:nvSpPr>
          <p:cNvPr id="16" name="Shape 13"/>
          <p:cNvSpPr/>
          <p:nvPr/>
        </p:nvSpPr>
        <p:spPr>
          <a:xfrm>
            <a:off x="6727805" y="6326862"/>
            <a:ext cx="606862" cy="22860"/>
          </a:xfrm>
          <a:prstGeom prst="roundRect">
            <a:avLst>
              <a:gd name="adj" fmla="val 1327508"/>
            </a:avLst>
          </a:prstGeom>
          <a:solidFill>
            <a:srgbClr val="37A7E7"/>
          </a:solidFill>
          <a:ln/>
        </p:spPr>
      </p:sp>
      <p:sp>
        <p:nvSpPr>
          <p:cNvPr id="17" name="Shape 14"/>
          <p:cNvSpPr/>
          <p:nvPr/>
        </p:nvSpPr>
        <p:spPr>
          <a:xfrm>
            <a:off x="6295489" y="6110764"/>
            <a:ext cx="455176" cy="455176"/>
          </a:xfrm>
          <a:prstGeom prst="roundRect">
            <a:avLst>
              <a:gd name="adj" fmla="val 66671"/>
            </a:avLst>
          </a:prstGeom>
          <a:solidFill>
            <a:srgbClr val="0A081B"/>
          </a:solidFill>
          <a:ln w="22860">
            <a:solidFill>
              <a:srgbClr val="37A7E7"/>
            </a:solidFill>
            <a:prstDash val="solid"/>
          </a:ln>
        </p:spPr>
      </p:sp>
      <p:sp>
        <p:nvSpPr>
          <p:cNvPr id="18" name="Text 15"/>
          <p:cNvSpPr/>
          <p:nvPr/>
        </p:nvSpPr>
        <p:spPr>
          <a:xfrm>
            <a:off x="6388179" y="6169700"/>
            <a:ext cx="269677" cy="337185"/>
          </a:xfrm>
          <a:prstGeom prst="rect">
            <a:avLst/>
          </a:prstGeom>
          <a:noFill/>
          <a:ln/>
        </p:spPr>
        <p:txBody>
          <a:bodyPr wrap="none" lIns="0" tIns="0" rIns="0" bIns="0" rtlCol="0" anchor="t"/>
          <a:lstStyle/>
          <a:p>
            <a:pPr marL="0" indent="0" algn="ctr">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3</a:t>
            </a:r>
            <a:endParaRPr lang="en-US" sz="2100" dirty="0"/>
          </a:p>
        </p:txBody>
      </p:sp>
      <p:sp>
        <p:nvSpPr>
          <p:cNvPr id="19" name="Text 16"/>
          <p:cNvSpPr/>
          <p:nvPr/>
        </p:nvSpPr>
        <p:spPr>
          <a:xfrm>
            <a:off x="7534632" y="6180296"/>
            <a:ext cx="2830830" cy="280988"/>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Modern Era: Deep Learning</a:t>
            </a:r>
            <a:endParaRPr lang="en-US" sz="1750" dirty="0"/>
          </a:p>
        </p:txBody>
      </p:sp>
      <p:sp>
        <p:nvSpPr>
          <p:cNvPr id="20" name="Text 17"/>
          <p:cNvSpPr/>
          <p:nvPr/>
        </p:nvSpPr>
        <p:spPr>
          <a:xfrm>
            <a:off x="7534632" y="6582608"/>
            <a:ext cx="6286619" cy="647224"/>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Advancements like RNNs and Transformers (e.g., BERT) enable context-aware analysis, handling sarcasm and nuance.</a:t>
            </a:r>
            <a:endParaRPr lang="en-US" sz="1550" dirty="0"/>
          </a:p>
        </p:txBody>
      </p:sp>
      <p:sp>
        <p:nvSpPr>
          <p:cNvPr id="22" name="TextBox 21">
            <a:extLst>
              <a:ext uri="{FF2B5EF4-FFF2-40B4-BE49-F238E27FC236}">
                <a16:creationId xmlns:a16="http://schemas.microsoft.com/office/drawing/2014/main" id="{7FFBE8F4-3770-317F-935C-FD73465FBC4D}"/>
              </a:ext>
            </a:extLst>
          </p:cNvPr>
          <p:cNvSpPr txBox="1"/>
          <p:nvPr/>
        </p:nvSpPr>
        <p:spPr>
          <a:xfrm>
            <a:off x="12777537" y="7736918"/>
            <a:ext cx="1720516" cy="369332"/>
          </a:xfrm>
          <a:prstGeom prst="rect">
            <a:avLst/>
          </a:prstGeom>
          <a:solidFill>
            <a:srgbClr val="070614"/>
          </a:solidFill>
        </p:spPr>
        <p:txBody>
          <a:bodyPr wrap="square" rtlCol="0">
            <a:spAutoFit/>
          </a:bodyPr>
          <a:lstStyle/>
          <a:p>
            <a:endParaRPr lang="en-UG"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7837" y="542330"/>
            <a:ext cx="6705124" cy="547092"/>
          </a:xfrm>
          <a:prstGeom prst="rect">
            <a:avLst/>
          </a:prstGeom>
          <a:noFill/>
          <a:ln/>
        </p:spPr>
        <p:txBody>
          <a:bodyPr wrap="none" lIns="0" tIns="0" rIns="0" bIns="0" rtlCol="0" anchor="t"/>
          <a:lstStyle/>
          <a:p>
            <a:pPr marL="0" indent="0" algn="l">
              <a:lnSpc>
                <a:spcPts val="4300"/>
              </a:lnSpc>
              <a:buNone/>
            </a:pPr>
            <a:r>
              <a:rPr lang="en-US" sz="3400" b="1" dirty="0">
                <a:solidFill>
                  <a:srgbClr val="F0FCFF"/>
                </a:solidFill>
                <a:latin typeface="Spline Sans Bold" pitchFamily="34" charset="0"/>
                <a:ea typeface="Spline Sans Bold" pitchFamily="34" charset="-122"/>
                <a:cs typeface="Spline Sans Bold" pitchFamily="34" charset="-120"/>
              </a:rPr>
              <a:t>Key Applications and Challenges</a:t>
            </a:r>
            <a:endParaRPr lang="en-US" sz="3400" dirty="0"/>
          </a:p>
        </p:txBody>
      </p:sp>
      <p:sp>
        <p:nvSpPr>
          <p:cNvPr id="3" name="Text 1"/>
          <p:cNvSpPr/>
          <p:nvPr/>
        </p:nvSpPr>
        <p:spPr>
          <a:xfrm>
            <a:off x="787837" y="1483281"/>
            <a:ext cx="13054727" cy="315039"/>
          </a:xfrm>
          <a:prstGeom prst="rect">
            <a:avLst/>
          </a:prstGeom>
          <a:noFill/>
          <a:ln/>
        </p:spPr>
        <p:txBody>
          <a:bodyPr wrap="non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Sentiment analysis is crucial across various sectors, but faces common hurdles in interpretation.</a:t>
            </a:r>
            <a:endParaRPr lang="en-US" sz="1550" dirty="0"/>
          </a:p>
        </p:txBody>
      </p:sp>
      <p:sp>
        <p:nvSpPr>
          <p:cNvPr id="4" name="Text 2"/>
          <p:cNvSpPr/>
          <p:nvPr/>
        </p:nvSpPr>
        <p:spPr>
          <a:xfrm>
            <a:off x="787837" y="2216825"/>
            <a:ext cx="2626043" cy="328255"/>
          </a:xfrm>
          <a:prstGeom prst="rect">
            <a:avLst/>
          </a:prstGeom>
          <a:noFill/>
          <a:ln/>
        </p:spPr>
        <p:txBody>
          <a:bodyPr wrap="none" lIns="0" tIns="0" rIns="0" bIns="0" rtlCol="0" anchor="t"/>
          <a:lstStyle/>
          <a:p>
            <a:pPr marL="0" indent="0" algn="l">
              <a:lnSpc>
                <a:spcPts val="2550"/>
              </a:lnSpc>
              <a:buNone/>
            </a:pPr>
            <a:r>
              <a:rPr lang="en-US" sz="2050" b="1" dirty="0">
                <a:solidFill>
                  <a:srgbClr val="F0FCFF"/>
                </a:solidFill>
                <a:latin typeface="Spline Sans Bold" pitchFamily="34" charset="0"/>
                <a:ea typeface="Spline Sans Bold" pitchFamily="34" charset="-122"/>
                <a:cs typeface="Spline Sans Bold" pitchFamily="34" charset="-120"/>
              </a:rPr>
              <a:t>Key Applications</a:t>
            </a:r>
            <a:endParaRPr lang="en-US" sz="2050" dirty="0"/>
          </a:p>
        </p:txBody>
      </p:sp>
      <p:pic>
        <p:nvPicPr>
          <p:cNvPr id="5" name="Image 0" descr="preencoded.png"/>
          <p:cNvPicPr>
            <a:picLocks noChangeAspect="1"/>
          </p:cNvPicPr>
          <p:nvPr/>
        </p:nvPicPr>
        <p:blipFill>
          <a:blip r:embed="rId3"/>
          <a:stretch>
            <a:fillRect/>
          </a:stretch>
        </p:blipFill>
        <p:spPr>
          <a:xfrm>
            <a:off x="861655" y="2739509"/>
            <a:ext cx="295394" cy="369213"/>
          </a:xfrm>
          <a:prstGeom prst="rect">
            <a:avLst/>
          </a:prstGeom>
        </p:spPr>
      </p:pic>
      <p:sp>
        <p:nvSpPr>
          <p:cNvPr id="6" name="Text 3"/>
          <p:cNvSpPr/>
          <p:nvPr/>
        </p:nvSpPr>
        <p:spPr>
          <a:xfrm>
            <a:off x="1427917" y="2766655"/>
            <a:ext cx="5647015" cy="630079"/>
          </a:xfrm>
          <a:prstGeom prst="rect">
            <a:avLst/>
          </a:prstGeom>
          <a:noFill/>
          <a:ln/>
        </p:spPr>
        <p:txBody>
          <a:bodyPr wrap="square" lIns="0" tIns="0" rIns="0" bIns="0" rtlCol="0" anchor="t"/>
          <a:lstStyle/>
          <a:p>
            <a:pPr marL="0" indent="0" algn="l">
              <a:lnSpc>
                <a:spcPts val="2450"/>
              </a:lnSpc>
              <a:buNone/>
            </a:pPr>
            <a:r>
              <a:rPr lang="en-US" sz="1550" b="1" dirty="0">
                <a:solidFill>
                  <a:srgbClr val="E0E4E6"/>
                </a:solidFill>
                <a:latin typeface="Barlow" pitchFamily="34" charset="0"/>
                <a:ea typeface="Barlow" pitchFamily="34" charset="-122"/>
                <a:cs typeface="Barlow" pitchFamily="34" charset="-120"/>
              </a:rPr>
              <a:t>Finance:</a:t>
            </a:r>
            <a:r>
              <a:rPr lang="en-US" sz="1550" dirty="0">
                <a:solidFill>
                  <a:srgbClr val="E0E4E6"/>
                </a:solidFill>
                <a:latin typeface="Barlow" pitchFamily="34" charset="0"/>
                <a:ea typeface="Barlow" pitchFamily="34" charset="-122"/>
                <a:cs typeface="Barlow" pitchFamily="34" charset="-120"/>
              </a:rPr>
              <a:t> Gauging market sentiment, predicting stock movements, and detecting risks via news and reports.</a:t>
            </a:r>
            <a:endParaRPr lang="en-US" sz="1550" dirty="0"/>
          </a:p>
        </p:txBody>
      </p:sp>
      <p:pic>
        <p:nvPicPr>
          <p:cNvPr id="7" name="Image 1" descr="preencoded.png"/>
          <p:cNvPicPr>
            <a:picLocks noChangeAspect="1"/>
          </p:cNvPicPr>
          <p:nvPr/>
        </p:nvPicPr>
        <p:blipFill>
          <a:blip r:embed="rId4"/>
          <a:stretch>
            <a:fillRect/>
          </a:stretch>
        </p:blipFill>
        <p:spPr>
          <a:xfrm>
            <a:off x="861655" y="3763447"/>
            <a:ext cx="295394" cy="369213"/>
          </a:xfrm>
          <a:prstGeom prst="rect">
            <a:avLst/>
          </a:prstGeom>
        </p:spPr>
      </p:pic>
      <p:sp>
        <p:nvSpPr>
          <p:cNvPr id="8" name="Text 4"/>
          <p:cNvSpPr/>
          <p:nvPr/>
        </p:nvSpPr>
        <p:spPr>
          <a:xfrm>
            <a:off x="1427917" y="3790593"/>
            <a:ext cx="5647015" cy="630079"/>
          </a:xfrm>
          <a:prstGeom prst="rect">
            <a:avLst/>
          </a:prstGeom>
          <a:noFill/>
          <a:ln/>
        </p:spPr>
        <p:txBody>
          <a:bodyPr wrap="square" lIns="0" tIns="0" rIns="0" bIns="0" rtlCol="0" anchor="t"/>
          <a:lstStyle/>
          <a:p>
            <a:pPr marL="0" indent="0" algn="l">
              <a:lnSpc>
                <a:spcPts val="2450"/>
              </a:lnSpc>
              <a:buNone/>
            </a:pPr>
            <a:r>
              <a:rPr lang="en-US" sz="1550" b="1" dirty="0">
                <a:solidFill>
                  <a:srgbClr val="E0E4E6"/>
                </a:solidFill>
                <a:latin typeface="Barlow" pitchFamily="34" charset="0"/>
                <a:ea typeface="Barlow" pitchFamily="34" charset="-122"/>
                <a:cs typeface="Barlow" pitchFamily="34" charset="-120"/>
              </a:rPr>
              <a:t>Customer Feedback:</a:t>
            </a:r>
            <a:r>
              <a:rPr lang="en-US" sz="1550" dirty="0">
                <a:solidFill>
                  <a:srgbClr val="E0E4E6"/>
                </a:solidFill>
                <a:latin typeface="Barlow" pitchFamily="34" charset="0"/>
                <a:ea typeface="Barlow" pitchFamily="34" charset="-122"/>
                <a:cs typeface="Barlow" pitchFamily="34" charset="-120"/>
              </a:rPr>
              <a:t> Analysing product reviews (e.g., Amazon) and service feedback.</a:t>
            </a:r>
            <a:endParaRPr lang="en-US" sz="1550" dirty="0"/>
          </a:p>
        </p:txBody>
      </p:sp>
      <p:pic>
        <p:nvPicPr>
          <p:cNvPr id="9" name="Image 2" descr="preencoded.png"/>
          <p:cNvPicPr>
            <a:picLocks noChangeAspect="1"/>
          </p:cNvPicPr>
          <p:nvPr/>
        </p:nvPicPr>
        <p:blipFill>
          <a:blip r:embed="rId5"/>
          <a:stretch>
            <a:fillRect/>
          </a:stretch>
        </p:blipFill>
        <p:spPr>
          <a:xfrm>
            <a:off x="861655" y="4787384"/>
            <a:ext cx="295394" cy="369213"/>
          </a:xfrm>
          <a:prstGeom prst="rect">
            <a:avLst/>
          </a:prstGeom>
        </p:spPr>
      </p:pic>
      <p:sp>
        <p:nvSpPr>
          <p:cNvPr id="10" name="Text 5"/>
          <p:cNvSpPr/>
          <p:nvPr/>
        </p:nvSpPr>
        <p:spPr>
          <a:xfrm>
            <a:off x="1427917" y="4814530"/>
            <a:ext cx="5647015" cy="630079"/>
          </a:xfrm>
          <a:prstGeom prst="rect">
            <a:avLst/>
          </a:prstGeom>
          <a:noFill/>
          <a:ln/>
        </p:spPr>
        <p:txBody>
          <a:bodyPr wrap="square" lIns="0" tIns="0" rIns="0" bIns="0" rtlCol="0" anchor="t"/>
          <a:lstStyle/>
          <a:p>
            <a:pPr marL="0" indent="0" algn="l">
              <a:lnSpc>
                <a:spcPts val="2450"/>
              </a:lnSpc>
              <a:buNone/>
            </a:pPr>
            <a:r>
              <a:rPr lang="en-US" sz="1550" b="1" dirty="0">
                <a:solidFill>
                  <a:srgbClr val="E0E4E6"/>
                </a:solidFill>
                <a:latin typeface="Barlow" pitchFamily="34" charset="0"/>
                <a:ea typeface="Barlow" pitchFamily="34" charset="-122"/>
                <a:cs typeface="Barlow" pitchFamily="34" charset="-120"/>
              </a:rPr>
              <a:t>Social Media:</a:t>
            </a:r>
            <a:r>
              <a:rPr lang="en-US" sz="1550" dirty="0">
                <a:solidFill>
                  <a:srgbClr val="E0E4E6"/>
                </a:solidFill>
                <a:latin typeface="Barlow" pitchFamily="34" charset="0"/>
                <a:ea typeface="Barlow" pitchFamily="34" charset="-122"/>
                <a:cs typeface="Barlow" pitchFamily="34" charset="-120"/>
              </a:rPr>
              <a:t> Monitoring brand reputation and public opinion (e.g., on X/Twitter).</a:t>
            </a:r>
            <a:endParaRPr lang="en-US" sz="1550" dirty="0"/>
          </a:p>
        </p:txBody>
      </p:sp>
      <p:pic>
        <p:nvPicPr>
          <p:cNvPr id="11" name="Image 3" descr="preencoded.png"/>
          <p:cNvPicPr>
            <a:picLocks noChangeAspect="1"/>
          </p:cNvPicPr>
          <p:nvPr/>
        </p:nvPicPr>
        <p:blipFill>
          <a:blip r:embed="rId6"/>
          <a:stretch>
            <a:fillRect/>
          </a:stretch>
        </p:blipFill>
        <p:spPr>
          <a:xfrm>
            <a:off x="861655" y="5811322"/>
            <a:ext cx="295394" cy="369213"/>
          </a:xfrm>
          <a:prstGeom prst="rect">
            <a:avLst/>
          </a:prstGeom>
        </p:spPr>
      </p:pic>
      <p:sp>
        <p:nvSpPr>
          <p:cNvPr id="12" name="Text 6"/>
          <p:cNvSpPr/>
          <p:nvPr/>
        </p:nvSpPr>
        <p:spPr>
          <a:xfrm>
            <a:off x="1427917" y="5838468"/>
            <a:ext cx="5647015" cy="315039"/>
          </a:xfrm>
          <a:prstGeom prst="rect">
            <a:avLst/>
          </a:prstGeom>
          <a:noFill/>
          <a:ln/>
        </p:spPr>
        <p:txBody>
          <a:bodyPr wrap="none" lIns="0" tIns="0" rIns="0" bIns="0" rtlCol="0" anchor="t"/>
          <a:lstStyle/>
          <a:p>
            <a:pPr marL="0" indent="0" algn="l">
              <a:lnSpc>
                <a:spcPts val="2450"/>
              </a:lnSpc>
              <a:buNone/>
            </a:pPr>
            <a:r>
              <a:rPr lang="en-US" sz="1550" b="1" dirty="0">
                <a:solidFill>
                  <a:srgbClr val="E0E4E6"/>
                </a:solidFill>
                <a:latin typeface="Barlow" pitchFamily="34" charset="0"/>
                <a:ea typeface="Barlow" pitchFamily="34" charset="-122"/>
                <a:cs typeface="Barlow" pitchFamily="34" charset="-120"/>
              </a:rPr>
              <a:t>Politics:</a:t>
            </a:r>
            <a:r>
              <a:rPr lang="en-US" sz="1550" dirty="0">
                <a:solidFill>
                  <a:srgbClr val="E0E4E6"/>
                </a:solidFill>
                <a:latin typeface="Barlow" pitchFamily="34" charset="0"/>
                <a:ea typeface="Barlow" pitchFamily="34" charset="-122"/>
                <a:cs typeface="Barlow" pitchFamily="34" charset="-120"/>
              </a:rPr>
              <a:t> Tracking election sentiment and public mood.</a:t>
            </a:r>
            <a:endParaRPr lang="en-US" sz="1550" dirty="0"/>
          </a:p>
        </p:txBody>
      </p:sp>
      <p:sp>
        <p:nvSpPr>
          <p:cNvPr id="13" name="Text 7"/>
          <p:cNvSpPr/>
          <p:nvPr/>
        </p:nvSpPr>
        <p:spPr>
          <a:xfrm>
            <a:off x="7563088" y="2216825"/>
            <a:ext cx="2626043" cy="328255"/>
          </a:xfrm>
          <a:prstGeom prst="rect">
            <a:avLst/>
          </a:prstGeom>
          <a:noFill/>
          <a:ln/>
        </p:spPr>
        <p:txBody>
          <a:bodyPr wrap="none" lIns="0" tIns="0" rIns="0" bIns="0" rtlCol="0" anchor="t"/>
          <a:lstStyle/>
          <a:p>
            <a:pPr marL="0" indent="0" algn="l">
              <a:lnSpc>
                <a:spcPts val="2550"/>
              </a:lnSpc>
              <a:buNone/>
            </a:pPr>
            <a:r>
              <a:rPr lang="en-US" sz="2050" b="1" dirty="0">
                <a:solidFill>
                  <a:srgbClr val="F0FCFF"/>
                </a:solidFill>
                <a:latin typeface="Spline Sans Bold" pitchFamily="34" charset="0"/>
                <a:ea typeface="Spline Sans Bold" pitchFamily="34" charset="-122"/>
                <a:cs typeface="Spline Sans Bold" pitchFamily="34" charset="-120"/>
              </a:rPr>
              <a:t>Core Challenges</a:t>
            </a:r>
            <a:endParaRPr lang="en-US" sz="2050" dirty="0"/>
          </a:p>
        </p:txBody>
      </p:sp>
      <p:sp>
        <p:nvSpPr>
          <p:cNvPr id="14" name="Shape 8"/>
          <p:cNvSpPr/>
          <p:nvPr/>
        </p:nvSpPr>
        <p:spPr>
          <a:xfrm>
            <a:off x="7563088" y="2766655"/>
            <a:ext cx="6287095" cy="1540073"/>
          </a:xfrm>
          <a:prstGeom prst="roundRect">
            <a:avLst>
              <a:gd name="adj" fmla="val 7125"/>
            </a:avLst>
          </a:prstGeom>
          <a:solidFill>
            <a:srgbClr val="0A081B">
              <a:alpha val="75000"/>
            </a:srgbClr>
          </a:solidFill>
          <a:ln w="22860">
            <a:solidFill>
              <a:srgbClr val="16FFBB"/>
            </a:solidFill>
            <a:prstDash val="solid"/>
          </a:ln>
        </p:spPr>
      </p:sp>
      <p:sp>
        <p:nvSpPr>
          <p:cNvPr id="15" name="Shape 9"/>
          <p:cNvSpPr/>
          <p:nvPr/>
        </p:nvSpPr>
        <p:spPr>
          <a:xfrm>
            <a:off x="7540228" y="2766655"/>
            <a:ext cx="91440" cy="1540073"/>
          </a:xfrm>
          <a:prstGeom prst="roundRect">
            <a:avLst>
              <a:gd name="adj" fmla="val 323100"/>
            </a:avLst>
          </a:prstGeom>
          <a:solidFill>
            <a:srgbClr val="16FFBB"/>
          </a:solidFill>
          <a:ln/>
        </p:spPr>
      </p:sp>
      <p:sp>
        <p:nvSpPr>
          <p:cNvPr id="16" name="Text 10"/>
          <p:cNvSpPr/>
          <p:nvPr/>
        </p:nvSpPr>
        <p:spPr>
          <a:xfrm>
            <a:off x="7851458" y="2986445"/>
            <a:ext cx="2188369" cy="273487"/>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Sarcasm &amp; Nuance</a:t>
            </a:r>
            <a:endParaRPr lang="en-US" sz="1700" dirty="0"/>
          </a:p>
        </p:txBody>
      </p:sp>
      <p:sp>
        <p:nvSpPr>
          <p:cNvPr id="17" name="Text 11"/>
          <p:cNvSpPr/>
          <p:nvPr/>
        </p:nvSpPr>
        <p:spPr>
          <a:xfrm>
            <a:off x="7851458" y="3456861"/>
            <a:ext cx="5778937" cy="630079"/>
          </a:xfrm>
          <a:prstGeom prst="rect">
            <a:avLst/>
          </a:prstGeom>
          <a:noFill/>
          <a:ln/>
        </p:spPr>
        <p:txBody>
          <a:bodyPr wrap="squar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Difficulty in interpreting non-literal language and subtle emotional shifts.</a:t>
            </a:r>
            <a:endParaRPr lang="en-US" sz="1550" dirty="0"/>
          </a:p>
        </p:txBody>
      </p:sp>
      <p:sp>
        <p:nvSpPr>
          <p:cNvPr id="18" name="Shape 12"/>
          <p:cNvSpPr/>
          <p:nvPr/>
        </p:nvSpPr>
        <p:spPr>
          <a:xfrm>
            <a:off x="7563088" y="4503658"/>
            <a:ext cx="6287095" cy="1540073"/>
          </a:xfrm>
          <a:prstGeom prst="roundRect">
            <a:avLst>
              <a:gd name="adj" fmla="val 7125"/>
            </a:avLst>
          </a:prstGeom>
          <a:solidFill>
            <a:srgbClr val="0A081B">
              <a:alpha val="75000"/>
            </a:srgbClr>
          </a:solidFill>
          <a:ln w="22860">
            <a:solidFill>
              <a:srgbClr val="29DDDA"/>
            </a:solidFill>
            <a:prstDash val="solid"/>
          </a:ln>
        </p:spPr>
      </p:sp>
      <p:sp>
        <p:nvSpPr>
          <p:cNvPr id="19" name="Shape 13"/>
          <p:cNvSpPr/>
          <p:nvPr/>
        </p:nvSpPr>
        <p:spPr>
          <a:xfrm>
            <a:off x="7540228" y="4503658"/>
            <a:ext cx="91440" cy="1540073"/>
          </a:xfrm>
          <a:prstGeom prst="roundRect">
            <a:avLst>
              <a:gd name="adj" fmla="val 323100"/>
            </a:avLst>
          </a:prstGeom>
          <a:solidFill>
            <a:srgbClr val="29DDDA"/>
          </a:solidFill>
          <a:ln/>
        </p:spPr>
      </p:sp>
      <p:sp>
        <p:nvSpPr>
          <p:cNvPr id="20" name="Text 14"/>
          <p:cNvSpPr/>
          <p:nvPr/>
        </p:nvSpPr>
        <p:spPr>
          <a:xfrm>
            <a:off x="7851458" y="4723448"/>
            <a:ext cx="2776537" cy="273487"/>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Domain-Specific Language</a:t>
            </a:r>
            <a:endParaRPr lang="en-US" sz="1700" dirty="0"/>
          </a:p>
        </p:txBody>
      </p:sp>
      <p:sp>
        <p:nvSpPr>
          <p:cNvPr id="21" name="Text 15"/>
          <p:cNvSpPr/>
          <p:nvPr/>
        </p:nvSpPr>
        <p:spPr>
          <a:xfrm>
            <a:off x="7851458" y="5193863"/>
            <a:ext cx="5778937" cy="630079"/>
          </a:xfrm>
          <a:prstGeom prst="rect">
            <a:avLst/>
          </a:prstGeom>
          <a:noFill/>
          <a:ln/>
        </p:spPr>
        <p:txBody>
          <a:bodyPr wrap="squar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Terms like "bullish" (positive) or "bearish" (negative) require specialized context.</a:t>
            </a:r>
            <a:endParaRPr lang="en-US" sz="1550" dirty="0"/>
          </a:p>
        </p:txBody>
      </p:sp>
      <p:sp>
        <p:nvSpPr>
          <p:cNvPr id="22" name="Shape 16"/>
          <p:cNvSpPr/>
          <p:nvPr/>
        </p:nvSpPr>
        <p:spPr>
          <a:xfrm>
            <a:off x="7563088" y="6240661"/>
            <a:ext cx="6287095" cy="1225034"/>
          </a:xfrm>
          <a:prstGeom prst="roundRect">
            <a:avLst>
              <a:gd name="adj" fmla="val 8957"/>
            </a:avLst>
          </a:prstGeom>
          <a:solidFill>
            <a:srgbClr val="0A081B">
              <a:alpha val="75000"/>
            </a:srgbClr>
          </a:solidFill>
          <a:ln w="22860">
            <a:solidFill>
              <a:srgbClr val="37A7E7"/>
            </a:solidFill>
            <a:prstDash val="solid"/>
          </a:ln>
        </p:spPr>
      </p:sp>
      <p:sp>
        <p:nvSpPr>
          <p:cNvPr id="23" name="Shape 17"/>
          <p:cNvSpPr/>
          <p:nvPr/>
        </p:nvSpPr>
        <p:spPr>
          <a:xfrm>
            <a:off x="7540228" y="6240661"/>
            <a:ext cx="91440" cy="1225034"/>
          </a:xfrm>
          <a:prstGeom prst="roundRect">
            <a:avLst>
              <a:gd name="adj" fmla="val 323100"/>
            </a:avLst>
          </a:prstGeom>
          <a:solidFill>
            <a:srgbClr val="37A7E7"/>
          </a:solidFill>
          <a:ln/>
        </p:spPr>
      </p:sp>
      <p:sp>
        <p:nvSpPr>
          <p:cNvPr id="24" name="Text 18"/>
          <p:cNvSpPr/>
          <p:nvPr/>
        </p:nvSpPr>
        <p:spPr>
          <a:xfrm>
            <a:off x="7851458" y="6460450"/>
            <a:ext cx="2188369" cy="273487"/>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Ethical Bias</a:t>
            </a:r>
            <a:endParaRPr lang="en-US" sz="1700" dirty="0"/>
          </a:p>
        </p:txBody>
      </p:sp>
      <p:sp>
        <p:nvSpPr>
          <p:cNvPr id="25" name="Text 19"/>
          <p:cNvSpPr/>
          <p:nvPr/>
        </p:nvSpPr>
        <p:spPr>
          <a:xfrm>
            <a:off x="7851458" y="6930866"/>
            <a:ext cx="5778937" cy="315039"/>
          </a:xfrm>
          <a:prstGeom prst="rect">
            <a:avLst/>
          </a:prstGeom>
          <a:noFill/>
          <a:ln/>
        </p:spPr>
        <p:txBody>
          <a:bodyPr wrap="non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Ensuring fairness and addressing bias present in training data.</a:t>
            </a:r>
            <a:endParaRPr lang="en-US" sz="1550" dirty="0"/>
          </a:p>
        </p:txBody>
      </p:sp>
      <p:sp>
        <p:nvSpPr>
          <p:cNvPr id="26" name="TextBox 25">
            <a:extLst>
              <a:ext uri="{FF2B5EF4-FFF2-40B4-BE49-F238E27FC236}">
                <a16:creationId xmlns:a16="http://schemas.microsoft.com/office/drawing/2014/main" id="{CC532FD7-B548-DB01-AB81-4B71AA93A351}"/>
              </a:ext>
            </a:extLst>
          </p:cNvPr>
          <p:cNvSpPr txBox="1"/>
          <p:nvPr/>
        </p:nvSpPr>
        <p:spPr>
          <a:xfrm>
            <a:off x="12777537" y="7736918"/>
            <a:ext cx="1720516" cy="369332"/>
          </a:xfrm>
          <a:prstGeom prst="rect">
            <a:avLst/>
          </a:prstGeom>
          <a:solidFill>
            <a:srgbClr val="070614"/>
          </a:solidFill>
        </p:spPr>
        <p:txBody>
          <a:bodyPr wrap="square" rtlCol="0">
            <a:spAutoFit/>
          </a:bodyPr>
          <a:lstStyle/>
          <a:p>
            <a:endParaRPr lang="en-UG"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9981" y="549950"/>
            <a:ext cx="8557617" cy="555546"/>
          </a:xfrm>
          <a:prstGeom prst="rect">
            <a:avLst/>
          </a:prstGeom>
          <a:noFill/>
          <a:ln/>
        </p:spPr>
        <p:txBody>
          <a:bodyPr wrap="none" lIns="0" tIns="0" rIns="0" bIns="0" rtlCol="0" anchor="t"/>
          <a:lstStyle/>
          <a:p>
            <a:pPr marL="0" indent="0" algn="l">
              <a:lnSpc>
                <a:spcPts val="4350"/>
              </a:lnSpc>
              <a:buNone/>
            </a:pPr>
            <a:r>
              <a:rPr lang="en-US" sz="3450" b="1" dirty="0">
                <a:solidFill>
                  <a:srgbClr val="F0FCFF"/>
                </a:solidFill>
                <a:latin typeface="Spline Sans Bold" pitchFamily="34" charset="0"/>
                <a:ea typeface="Spline Sans Bold" pitchFamily="34" charset="-122"/>
                <a:cs typeface="Spline Sans Bold" pitchFamily="34" charset="-120"/>
              </a:rPr>
              <a:t>Project Summary: Financial Text Analysis</a:t>
            </a:r>
            <a:endParaRPr lang="en-US" sz="3450" dirty="0"/>
          </a:p>
        </p:txBody>
      </p:sp>
      <p:sp>
        <p:nvSpPr>
          <p:cNvPr id="3" name="Text 1"/>
          <p:cNvSpPr/>
          <p:nvPr/>
        </p:nvSpPr>
        <p:spPr>
          <a:xfrm>
            <a:off x="799981" y="1505426"/>
            <a:ext cx="13030438" cy="640080"/>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This project developed a sentiment analysis system for financial texts using Python and scikit-learn, processing 5,842 labeled sentences to classify them as positive, negative, or neutral.</a:t>
            </a:r>
            <a:endParaRPr lang="en-US" sz="1550" dirty="0"/>
          </a:p>
        </p:txBody>
      </p:sp>
      <p:sp>
        <p:nvSpPr>
          <p:cNvPr id="4" name="Shape 2"/>
          <p:cNvSpPr/>
          <p:nvPr/>
        </p:nvSpPr>
        <p:spPr>
          <a:xfrm>
            <a:off x="799981" y="2370415"/>
            <a:ext cx="6415207" cy="2283143"/>
          </a:xfrm>
          <a:prstGeom prst="roundRect">
            <a:avLst>
              <a:gd name="adj" fmla="val 13141"/>
            </a:avLst>
          </a:prstGeom>
          <a:solidFill>
            <a:srgbClr val="0A081B"/>
          </a:solidFill>
          <a:ln w="22860">
            <a:solidFill>
              <a:srgbClr val="16FFBB"/>
            </a:solidFill>
            <a:prstDash val="solid"/>
          </a:ln>
        </p:spPr>
      </p:sp>
      <p:sp>
        <p:nvSpPr>
          <p:cNvPr id="5" name="Shape 3"/>
          <p:cNvSpPr/>
          <p:nvPr/>
        </p:nvSpPr>
        <p:spPr>
          <a:xfrm>
            <a:off x="1022747" y="2593181"/>
            <a:ext cx="599956" cy="599956"/>
          </a:xfrm>
          <a:prstGeom prst="roundRect">
            <a:avLst>
              <a:gd name="adj" fmla="val 15239594"/>
            </a:avLst>
          </a:prstGeom>
          <a:solidFill>
            <a:srgbClr val="16FFBB"/>
          </a:solidFill>
          <a:ln/>
        </p:spPr>
      </p:sp>
      <p:pic>
        <p:nvPicPr>
          <p:cNvPr id="6" name="Image 0" descr="preencoded.png"/>
          <p:cNvPicPr>
            <a:picLocks noChangeAspect="1"/>
          </p:cNvPicPr>
          <p:nvPr/>
        </p:nvPicPr>
        <p:blipFill>
          <a:blip r:embed="rId3"/>
          <a:stretch>
            <a:fillRect/>
          </a:stretch>
        </p:blipFill>
        <p:spPr>
          <a:xfrm>
            <a:off x="1187768" y="2724388"/>
            <a:ext cx="269915" cy="337423"/>
          </a:xfrm>
          <a:prstGeom prst="rect">
            <a:avLst/>
          </a:prstGeom>
        </p:spPr>
      </p:pic>
      <p:sp>
        <p:nvSpPr>
          <p:cNvPr id="7" name="Text 4"/>
          <p:cNvSpPr/>
          <p:nvPr/>
        </p:nvSpPr>
        <p:spPr>
          <a:xfrm>
            <a:off x="1022747" y="3393043"/>
            <a:ext cx="2222302" cy="277773"/>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Data Handling</a:t>
            </a:r>
            <a:endParaRPr lang="en-US" sz="1700" dirty="0"/>
          </a:p>
        </p:txBody>
      </p:sp>
      <p:sp>
        <p:nvSpPr>
          <p:cNvPr id="8" name="Text 5"/>
          <p:cNvSpPr/>
          <p:nvPr/>
        </p:nvSpPr>
        <p:spPr>
          <a:xfrm>
            <a:off x="1022747" y="3790712"/>
            <a:ext cx="5969675" cy="640080"/>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Loaded 5,842 labeled sentences into a Pandas DataFrame; inspected for integrity (no nulls found).</a:t>
            </a:r>
            <a:endParaRPr lang="en-US" sz="1550" dirty="0"/>
          </a:p>
        </p:txBody>
      </p:sp>
      <p:sp>
        <p:nvSpPr>
          <p:cNvPr id="9" name="Shape 6"/>
          <p:cNvSpPr/>
          <p:nvPr/>
        </p:nvSpPr>
        <p:spPr>
          <a:xfrm>
            <a:off x="7415093" y="2370415"/>
            <a:ext cx="6415326" cy="2283143"/>
          </a:xfrm>
          <a:prstGeom prst="roundRect">
            <a:avLst>
              <a:gd name="adj" fmla="val 13141"/>
            </a:avLst>
          </a:prstGeom>
          <a:solidFill>
            <a:srgbClr val="0A081B"/>
          </a:solidFill>
          <a:ln w="22860">
            <a:solidFill>
              <a:srgbClr val="29DDDA"/>
            </a:solidFill>
            <a:prstDash val="solid"/>
          </a:ln>
        </p:spPr>
      </p:sp>
      <p:sp>
        <p:nvSpPr>
          <p:cNvPr id="10" name="Shape 7"/>
          <p:cNvSpPr/>
          <p:nvPr/>
        </p:nvSpPr>
        <p:spPr>
          <a:xfrm>
            <a:off x="7637859" y="2593181"/>
            <a:ext cx="599956" cy="599956"/>
          </a:xfrm>
          <a:prstGeom prst="roundRect">
            <a:avLst>
              <a:gd name="adj" fmla="val 15239594"/>
            </a:avLst>
          </a:prstGeom>
          <a:solidFill>
            <a:srgbClr val="29DDDA"/>
          </a:solidFill>
          <a:ln/>
        </p:spPr>
      </p:sp>
      <p:pic>
        <p:nvPicPr>
          <p:cNvPr id="11" name="Image 1" descr="preencoded.png"/>
          <p:cNvPicPr>
            <a:picLocks noChangeAspect="1"/>
          </p:cNvPicPr>
          <p:nvPr/>
        </p:nvPicPr>
        <p:blipFill>
          <a:blip r:embed="rId4"/>
          <a:stretch>
            <a:fillRect/>
          </a:stretch>
        </p:blipFill>
        <p:spPr>
          <a:xfrm>
            <a:off x="7802880" y="2724388"/>
            <a:ext cx="269915" cy="337423"/>
          </a:xfrm>
          <a:prstGeom prst="rect">
            <a:avLst/>
          </a:prstGeom>
        </p:spPr>
      </p:pic>
      <p:sp>
        <p:nvSpPr>
          <p:cNvPr id="12" name="Text 8"/>
          <p:cNvSpPr/>
          <p:nvPr/>
        </p:nvSpPr>
        <p:spPr>
          <a:xfrm>
            <a:off x="7637859" y="3393043"/>
            <a:ext cx="2222302" cy="277773"/>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Preprocessing</a:t>
            </a:r>
            <a:endParaRPr lang="en-US" sz="1700" dirty="0"/>
          </a:p>
        </p:txBody>
      </p:sp>
      <p:sp>
        <p:nvSpPr>
          <p:cNvPr id="13" name="Text 9"/>
          <p:cNvSpPr/>
          <p:nvPr/>
        </p:nvSpPr>
        <p:spPr>
          <a:xfrm>
            <a:off x="7637859" y="3790712"/>
            <a:ext cx="5969794" cy="640080"/>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Removed special characters, lowercased, tokenized, removed stopwords, and applied Porter stemming for cleaner input.</a:t>
            </a:r>
            <a:endParaRPr lang="en-US" sz="1550" dirty="0"/>
          </a:p>
        </p:txBody>
      </p:sp>
      <p:sp>
        <p:nvSpPr>
          <p:cNvPr id="14" name="Shape 10"/>
          <p:cNvSpPr/>
          <p:nvPr/>
        </p:nvSpPr>
        <p:spPr>
          <a:xfrm>
            <a:off x="799981" y="4853464"/>
            <a:ext cx="6415207" cy="2283143"/>
          </a:xfrm>
          <a:prstGeom prst="roundRect">
            <a:avLst>
              <a:gd name="adj" fmla="val 13141"/>
            </a:avLst>
          </a:prstGeom>
          <a:solidFill>
            <a:srgbClr val="0A081B"/>
          </a:solidFill>
          <a:ln w="22860">
            <a:solidFill>
              <a:srgbClr val="37A7E7"/>
            </a:solidFill>
            <a:prstDash val="solid"/>
          </a:ln>
        </p:spPr>
      </p:sp>
      <p:sp>
        <p:nvSpPr>
          <p:cNvPr id="15" name="Shape 11"/>
          <p:cNvSpPr/>
          <p:nvPr/>
        </p:nvSpPr>
        <p:spPr>
          <a:xfrm>
            <a:off x="1022747" y="5076230"/>
            <a:ext cx="599956" cy="599956"/>
          </a:xfrm>
          <a:prstGeom prst="roundRect">
            <a:avLst>
              <a:gd name="adj" fmla="val 15239594"/>
            </a:avLst>
          </a:prstGeom>
          <a:solidFill>
            <a:srgbClr val="37A7E7"/>
          </a:solidFill>
          <a:ln/>
        </p:spPr>
      </p:sp>
      <p:pic>
        <p:nvPicPr>
          <p:cNvPr id="16" name="Image 2" descr="preencoded.png"/>
          <p:cNvPicPr>
            <a:picLocks noChangeAspect="1"/>
          </p:cNvPicPr>
          <p:nvPr/>
        </p:nvPicPr>
        <p:blipFill>
          <a:blip r:embed="rId5"/>
          <a:stretch>
            <a:fillRect/>
          </a:stretch>
        </p:blipFill>
        <p:spPr>
          <a:xfrm>
            <a:off x="1187768" y="5207437"/>
            <a:ext cx="269915" cy="337423"/>
          </a:xfrm>
          <a:prstGeom prst="rect">
            <a:avLst/>
          </a:prstGeom>
        </p:spPr>
      </p:pic>
      <p:sp>
        <p:nvSpPr>
          <p:cNvPr id="17" name="Text 12"/>
          <p:cNvSpPr/>
          <p:nvPr/>
        </p:nvSpPr>
        <p:spPr>
          <a:xfrm>
            <a:off x="1022747" y="5876092"/>
            <a:ext cx="2222302" cy="277773"/>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Model Training</a:t>
            </a:r>
            <a:endParaRPr lang="en-US" sz="1700" dirty="0"/>
          </a:p>
        </p:txBody>
      </p:sp>
      <p:sp>
        <p:nvSpPr>
          <p:cNvPr id="18" name="Text 13"/>
          <p:cNvSpPr/>
          <p:nvPr/>
        </p:nvSpPr>
        <p:spPr>
          <a:xfrm>
            <a:off x="1022747" y="6273760"/>
            <a:ext cx="5969675" cy="640080"/>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Vectorized text using TF-IDF (max_features=5000) and trained a Logistic Regression model.</a:t>
            </a:r>
            <a:endParaRPr lang="en-US" sz="1550" dirty="0"/>
          </a:p>
        </p:txBody>
      </p:sp>
      <p:sp>
        <p:nvSpPr>
          <p:cNvPr id="19" name="Shape 14"/>
          <p:cNvSpPr/>
          <p:nvPr/>
        </p:nvSpPr>
        <p:spPr>
          <a:xfrm>
            <a:off x="7415093" y="4853464"/>
            <a:ext cx="6415326" cy="2283143"/>
          </a:xfrm>
          <a:prstGeom prst="roundRect">
            <a:avLst>
              <a:gd name="adj" fmla="val 13141"/>
            </a:avLst>
          </a:prstGeom>
          <a:solidFill>
            <a:srgbClr val="0A081B"/>
          </a:solidFill>
          <a:ln w="22860">
            <a:solidFill>
              <a:srgbClr val="091231"/>
            </a:solidFill>
            <a:prstDash val="solid"/>
          </a:ln>
        </p:spPr>
      </p:sp>
      <p:sp>
        <p:nvSpPr>
          <p:cNvPr id="20" name="Shape 15"/>
          <p:cNvSpPr/>
          <p:nvPr/>
        </p:nvSpPr>
        <p:spPr>
          <a:xfrm>
            <a:off x="7637859" y="5076230"/>
            <a:ext cx="599956" cy="599956"/>
          </a:xfrm>
          <a:prstGeom prst="roundRect">
            <a:avLst>
              <a:gd name="adj" fmla="val 15239594"/>
            </a:avLst>
          </a:prstGeom>
          <a:solidFill>
            <a:srgbClr val="091231"/>
          </a:solidFill>
          <a:ln/>
        </p:spPr>
      </p:sp>
      <p:pic>
        <p:nvPicPr>
          <p:cNvPr id="21" name="Image 3" descr="preencoded.png"/>
          <p:cNvPicPr>
            <a:picLocks noChangeAspect="1"/>
          </p:cNvPicPr>
          <p:nvPr/>
        </p:nvPicPr>
        <p:blipFill>
          <a:blip r:embed="rId6"/>
          <a:stretch>
            <a:fillRect/>
          </a:stretch>
        </p:blipFill>
        <p:spPr>
          <a:xfrm>
            <a:off x="7802880" y="5207437"/>
            <a:ext cx="269915" cy="337423"/>
          </a:xfrm>
          <a:prstGeom prst="rect">
            <a:avLst/>
          </a:prstGeom>
        </p:spPr>
      </p:pic>
      <p:sp>
        <p:nvSpPr>
          <p:cNvPr id="22" name="Text 16"/>
          <p:cNvSpPr/>
          <p:nvPr/>
        </p:nvSpPr>
        <p:spPr>
          <a:xfrm>
            <a:off x="7637859" y="5876092"/>
            <a:ext cx="2222302" cy="277773"/>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Evaluation</a:t>
            </a:r>
            <a:endParaRPr lang="en-US" sz="1700" dirty="0"/>
          </a:p>
        </p:txBody>
      </p:sp>
      <p:sp>
        <p:nvSpPr>
          <p:cNvPr id="23" name="Text 17"/>
          <p:cNvSpPr/>
          <p:nvPr/>
        </p:nvSpPr>
        <p:spPr>
          <a:xfrm>
            <a:off x="7637859" y="6273760"/>
            <a:ext cx="5969794" cy="640080"/>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Achieved 71.17% accuracy and 68.21% F1-score, highlighting strong neutral recall but weak negative performance.</a:t>
            </a:r>
            <a:endParaRPr lang="en-US" sz="1550" dirty="0"/>
          </a:p>
        </p:txBody>
      </p:sp>
      <p:sp>
        <p:nvSpPr>
          <p:cNvPr id="24" name="Text 18"/>
          <p:cNvSpPr/>
          <p:nvPr/>
        </p:nvSpPr>
        <p:spPr>
          <a:xfrm>
            <a:off x="799981" y="7361515"/>
            <a:ext cx="13030438" cy="320040"/>
          </a:xfrm>
          <a:prstGeom prst="rect">
            <a:avLst/>
          </a:prstGeom>
          <a:noFill/>
          <a:ln/>
        </p:spPr>
        <p:txBody>
          <a:bodyPr wrap="non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The hands-on work enhanced skills in NLP pipelines and demonstrated practical sentiment analysis for financial decision-making.</a:t>
            </a:r>
            <a:endParaRPr lang="en-US" sz="1550" dirty="0"/>
          </a:p>
        </p:txBody>
      </p:sp>
      <p:sp>
        <p:nvSpPr>
          <p:cNvPr id="25" name="TextBox 24">
            <a:extLst>
              <a:ext uri="{FF2B5EF4-FFF2-40B4-BE49-F238E27FC236}">
                <a16:creationId xmlns:a16="http://schemas.microsoft.com/office/drawing/2014/main" id="{84ADCC21-4B21-3DD0-3878-F7A6751EBB15}"/>
              </a:ext>
            </a:extLst>
          </p:cNvPr>
          <p:cNvSpPr txBox="1"/>
          <p:nvPr/>
        </p:nvSpPr>
        <p:spPr>
          <a:xfrm>
            <a:off x="12777537" y="7736918"/>
            <a:ext cx="1720516" cy="369332"/>
          </a:xfrm>
          <a:prstGeom prst="rect">
            <a:avLst/>
          </a:prstGeom>
          <a:solidFill>
            <a:srgbClr val="070614"/>
          </a:solidFill>
        </p:spPr>
        <p:txBody>
          <a:bodyPr wrap="square" rtlCol="0">
            <a:spAutoFit/>
          </a:bodyPr>
          <a:lstStyle/>
          <a:p>
            <a:endParaRPr lang="en-UG"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81063" y="1036439"/>
            <a:ext cx="9355931"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Exploratory Data Analysis (EDA) Findings</a:t>
            </a:r>
            <a:endParaRPr lang="en-US" sz="3850" dirty="0"/>
          </a:p>
        </p:txBody>
      </p:sp>
      <p:sp>
        <p:nvSpPr>
          <p:cNvPr id="3" name="Text 1"/>
          <p:cNvSpPr/>
          <p:nvPr/>
        </p:nvSpPr>
        <p:spPr>
          <a:xfrm>
            <a:off x="881063" y="2088952"/>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EDA provided crucial insights into the dataset's characteristics, revealing class imbalance and sentiment-linked patterns.</a:t>
            </a:r>
            <a:endParaRPr lang="en-US" sz="1700" dirty="0"/>
          </a:p>
        </p:txBody>
      </p:sp>
      <p:sp>
        <p:nvSpPr>
          <p:cNvPr id="4" name="Text 2"/>
          <p:cNvSpPr/>
          <p:nvPr/>
        </p:nvSpPr>
        <p:spPr>
          <a:xfrm>
            <a:off x="2009061" y="4193381"/>
            <a:ext cx="2613660" cy="305991"/>
          </a:xfrm>
          <a:prstGeom prst="rect">
            <a:avLst/>
          </a:prstGeom>
          <a:noFill/>
          <a:ln/>
        </p:spPr>
        <p:txBody>
          <a:bodyPr wrap="none" lIns="0" tIns="0" rIns="0" bIns="0" rtlCol="0" anchor="t"/>
          <a:lstStyle/>
          <a:p>
            <a:pPr marL="0" indent="0" algn="r">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Sentiment Distribution</a:t>
            </a:r>
            <a:endParaRPr lang="en-US" sz="1900" dirty="0"/>
          </a:p>
        </p:txBody>
      </p:sp>
      <p:sp>
        <p:nvSpPr>
          <p:cNvPr id="5" name="Text 3"/>
          <p:cNvSpPr/>
          <p:nvPr/>
        </p:nvSpPr>
        <p:spPr>
          <a:xfrm>
            <a:off x="881063" y="4631531"/>
            <a:ext cx="3741658" cy="1057275"/>
          </a:xfrm>
          <a:prstGeom prst="rect">
            <a:avLst/>
          </a:prstGeom>
          <a:noFill/>
          <a:ln/>
        </p:spPr>
        <p:txBody>
          <a:bodyPr wrap="square" lIns="0" tIns="0" rIns="0" bIns="0" rtlCol="0" anchor="t"/>
          <a:lstStyle/>
          <a:p>
            <a:pPr marL="0" indent="0" algn="r">
              <a:lnSpc>
                <a:spcPts val="2750"/>
              </a:lnSpc>
              <a:buNone/>
            </a:pPr>
            <a:r>
              <a:rPr lang="en-US" sz="1700" dirty="0">
                <a:solidFill>
                  <a:srgbClr val="E0E4E6"/>
                </a:solidFill>
                <a:latin typeface="Barlow" pitchFamily="34" charset="0"/>
                <a:ea typeface="Barlow" pitchFamily="34" charset="-122"/>
                <a:cs typeface="Barlow" pitchFamily="34" charset="-120"/>
              </a:rPr>
              <a:t>Dataset is imbalanced: Neutral is dominant (approx. 53%), followed by Positive (32%), and Negative (15%).</a:t>
            </a:r>
            <a:endParaRPr lang="en-US" sz="1700" dirty="0"/>
          </a:p>
        </p:txBody>
      </p:sp>
      <p:pic>
        <p:nvPicPr>
          <p:cNvPr id="6" name="Image 0" descr="preencoded.png"/>
          <p:cNvPicPr>
            <a:picLocks noChangeAspect="1"/>
          </p:cNvPicPr>
          <p:nvPr/>
        </p:nvPicPr>
        <p:blipFill>
          <a:blip r:embed="rId3"/>
          <a:stretch>
            <a:fillRect/>
          </a:stretch>
        </p:blipFill>
        <p:spPr>
          <a:xfrm>
            <a:off x="5063252" y="2689146"/>
            <a:ext cx="4503896" cy="4503896"/>
          </a:xfrm>
          <a:prstGeom prst="rect">
            <a:avLst/>
          </a:prstGeom>
        </p:spPr>
      </p:pic>
      <p:pic>
        <p:nvPicPr>
          <p:cNvPr id="7" name="Image 1" descr="preencoded.png"/>
          <p:cNvPicPr>
            <a:picLocks noChangeAspect="1"/>
          </p:cNvPicPr>
          <p:nvPr/>
        </p:nvPicPr>
        <p:blipFill>
          <a:blip r:embed="rId4"/>
          <a:stretch>
            <a:fillRect/>
          </a:stretch>
        </p:blipFill>
        <p:spPr>
          <a:xfrm>
            <a:off x="5573970" y="4735056"/>
            <a:ext cx="329565" cy="411956"/>
          </a:xfrm>
          <a:prstGeom prst="rect">
            <a:avLst/>
          </a:prstGeom>
        </p:spPr>
      </p:pic>
      <p:sp>
        <p:nvSpPr>
          <p:cNvPr id="8" name="Text 4"/>
          <p:cNvSpPr/>
          <p:nvPr/>
        </p:nvSpPr>
        <p:spPr>
          <a:xfrm>
            <a:off x="9897547" y="2808565"/>
            <a:ext cx="2635568"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Keyword Identification</a:t>
            </a:r>
            <a:endParaRPr lang="en-US" sz="1900" dirty="0"/>
          </a:p>
        </p:txBody>
      </p:sp>
      <p:sp>
        <p:nvSpPr>
          <p:cNvPr id="9" name="Text 5"/>
          <p:cNvSpPr/>
          <p:nvPr/>
        </p:nvSpPr>
        <p:spPr>
          <a:xfrm>
            <a:off x="9897547" y="3246715"/>
            <a:ext cx="3851791"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Word clouds and frequency counters identified distinct sentiment-linked keywords (e.g., "profit" for positive, "loss" for negative).</a:t>
            </a:r>
            <a:endParaRPr lang="en-US" sz="1700" dirty="0"/>
          </a:p>
        </p:txBody>
      </p:sp>
      <p:pic>
        <p:nvPicPr>
          <p:cNvPr id="10" name="Image 2" descr="preencoded.png"/>
          <p:cNvPicPr>
            <a:picLocks noChangeAspect="1"/>
          </p:cNvPicPr>
          <p:nvPr/>
        </p:nvPicPr>
        <p:blipFill>
          <a:blip r:embed="rId5"/>
          <a:stretch>
            <a:fillRect/>
          </a:stretch>
        </p:blipFill>
        <p:spPr>
          <a:xfrm>
            <a:off x="5063252" y="2689146"/>
            <a:ext cx="4503896" cy="4503896"/>
          </a:xfrm>
          <a:prstGeom prst="rect">
            <a:avLst/>
          </a:prstGeom>
        </p:spPr>
      </p:pic>
      <p:pic>
        <p:nvPicPr>
          <p:cNvPr id="11" name="Image 3" descr="preencoded.png"/>
          <p:cNvPicPr>
            <a:picLocks noChangeAspect="1"/>
          </p:cNvPicPr>
          <p:nvPr/>
        </p:nvPicPr>
        <p:blipFill>
          <a:blip r:embed="rId6"/>
          <a:stretch>
            <a:fillRect/>
          </a:stretch>
        </p:blipFill>
        <p:spPr>
          <a:xfrm>
            <a:off x="7938433" y="3369766"/>
            <a:ext cx="329565" cy="411956"/>
          </a:xfrm>
          <a:prstGeom prst="rect">
            <a:avLst/>
          </a:prstGeom>
        </p:spPr>
      </p:pic>
      <p:sp>
        <p:nvSpPr>
          <p:cNvPr id="12" name="Text 6"/>
          <p:cNvSpPr/>
          <p:nvPr/>
        </p:nvSpPr>
        <p:spPr>
          <a:xfrm>
            <a:off x="9897547" y="5225653"/>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Sentence Length</a:t>
            </a:r>
            <a:endParaRPr lang="en-US" sz="1900" dirty="0"/>
          </a:p>
        </p:txBody>
      </p:sp>
      <p:sp>
        <p:nvSpPr>
          <p:cNvPr id="13" name="Text 7"/>
          <p:cNvSpPr/>
          <p:nvPr/>
        </p:nvSpPr>
        <p:spPr>
          <a:xfrm>
            <a:off x="9897547" y="5663803"/>
            <a:ext cx="3851791"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Neutral sentences are typically longer and more variable (median 15-20 words), while emotional sentences are shorter (10-15 words).</a:t>
            </a:r>
            <a:endParaRPr lang="en-US" sz="1700" dirty="0"/>
          </a:p>
        </p:txBody>
      </p:sp>
      <p:pic>
        <p:nvPicPr>
          <p:cNvPr id="14" name="Image 4" descr="preencoded.png"/>
          <p:cNvPicPr>
            <a:picLocks noChangeAspect="1"/>
          </p:cNvPicPr>
          <p:nvPr/>
        </p:nvPicPr>
        <p:blipFill>
          <a:blip r:embed="rId7"/>
          <a:stretch>
            <a:fillRect/>
          </a:stretch>
        </p:blipFill>
        <p:spPr>
          <a:xfrm>
            <a:off x="5063252" y="2689146"/>
            <a:ext cx="4503896" cy="4503896"/>
          </a:xfrm>
          <a:prstGeom prst="rect">
            <a:avLst/>
          </a:prstGeom>
        </p:spPr>
      </p:pic>
      <p:pic>
        <p:nvPicPr>
          <p:cNvPr id="15" name="Image 5" descr="preencoded.png"/>
          <p:cNvPicPr>
            <a:picLocks noChangeAspect="1"/>
          </p:cNvPicPr>
          <p:nvPr/>
        </p:nvPicPr>
        <p:blipFill>
          <a:blip r:embed="rId8"/>
          <a:stretch>
            <a:fillRect/>
          </a:stretch>
        </p:blipFill>
        <p:spPr>
          <a:xfrm>
            <a:off x="7938433" y="6141422"/>
            <a:ext cx="329565" cy="329565"/>
          </a:xfrm>
          <a:prstGeom prst="rect">
            <a:avLst/>
          </a:prstGeom>
        </p:spPr>
      </p:pic>
      <p:sp>
        <p:nvSpPr>
          <p:cNvPr id="16" name="TextBox 15">
            <a:extLst>
              <a:ext uri="{FF2B5EF4-FFF2-40B4-BE49-F238E27FC236}">
                <a16:creationId xmlns:a16="http://schemas.microsoft.com/office/drawing/2014/main" id="{EBEDD423-4740-85EB-E86C-BF5C5BE0817C}"/>
              </a:ext>
            </a:extLst>
          </p:cNvPr>
          <p:cNvSpPr txBox="1"/>
          <p:nvPr/>
        </p:nvSpPr>
        <p:spPr>
          <a:xfrm>
            <a:off x="12777537" y="7736918"/>
            <a:ext cx="1720516" cy="369332"/>
          </a:xfrm>
          <a:prstGeom prst="rect">
            <a:avLst/>
          </a:prstGeom>
          <a:solidFill>
            <a:srgbClr val="070614"/>
          </a:solidFill>
        </p:spPr>
        <p:txBody>
          <a:bodyPr wrap="square" rtlCol="0">
            <a:spAutoFit/>
          </a:bodyPr>
          <a:lstStyle/>
          <a:p>
            <a:endParaRPr lang="en-UG"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1262" y="392787"/>
            <a:ext cx="6539865" cy="396716"/>
          </a:xfrm>
          <a:prstGeom prst="rect">
            <a:avLst/>
          </a:prstGeom>
          <a:noFill/>
          <a:ln/>
        </p:spPr>
        <p:txBody>
          <a:bodyPr wrap="none" lIns="0" tIns="0" rIns="0" bIns="0" rtlCol="0" anchor="t"/>
          <a:lstStyle/>
          <a:p>
            <a:pPr marL="0" indent="0" algn="l">
              <a:lnSpc>
                <a:spcPts val="3100"/>
              </a:lnSpc>
              <a:buNone/>
            </a:pPr>
            <a:r>
              <a:rPr lang="en-US" sz="2450" b="1" dirty="0">
                <a:solidFill>
                  <a:srgbClr val="F0FCFF"/>
                </a:solidFill>
                <a:latin typeface="Spline Sans Bold" pitchFamily="34" charset="0"/>
                <a:ea typeface="Spline Sans Bold" pitchFamily="34" charset="-122"/>
                <a:cs typeface="Spline Sans Bold" pitchFamily="34" charset="-120"/>
              </a:rPr>
              <a:t>Research Question 1: Sentiment Distribution</a:t>
            </a:r>
            <a:endParaRPr lang="en-US" sz="2450" dirty="0"/>
          </a:p>
        </p:txBody>
      </p:sp>
      <p:sp>
        <p:nvSpPr>
          <p:cNvPr id="3" name="Text 1"/>
          <p:cNvSpPr/>
          <p:nvPr/>
        </p:nvSpPr>
        <p:spPr>
          <a:xfrm>
            <a:off x="571262" y="1075134"/>
            <a:ext cx="13487876" cy="228600"/>
          </a:xfrm>
          <a:prstGeom prst="rect">
            <a:avLst/>
          </a:prstGeom>
          <a:noFill/>
          <a:ln/>
        </p:spPr>
        <p:txBody>
          <a:bodyPr wrap="none" lIns="0" tIns="0" rIns="0" bIns="0" rtlCol="0" anchor="t"/>
          <a:lstStyle/>
          <a:p>
            <a:pPr marL="0" indent="0" algn="l">
              <a:lnSpc>
                <a:spcPts val="1750"/>
              </a:lnSpc>
              <a:buNone/>
            </a:pPr>
            <a:r>
              <a:rPr lang="en-US" sz="1100" dirty="0">
                <a:solidFill>
                  <a:srgbClr val="E0E4E6"/>
                </a:solidFill>
                <a:latin typeface="Barlow" pitchFamily="34" charset="0"/>
                <a:ea typeface="Barlow" pitchFamily="34" charset="-122"/>
                <a:cs typeface="Barlow" pitchFamily="34" charset="-120"/>
              </a:rPr>
              <a:t>What is the overall sentiment distribution in the financial text data?</a:t>
            </a:r>
            <a:endParaRPr lang="en-US" sz="1100" dirty="0"/>
          </a:p>
        </p:txBody>
      </p:sp>
      <p:pic>
        <p:nvPicPr>
          <p:cNvPr id="4" name="Image 0" descr="preencoded.png"/>
          <p:cNvPicPr>
            <a:picLocks noChangeAspect="1"/>
          </p:cNvPicPr>
          <p:nvPr/>
        </p:nvPicPr>
        <p:blipFill>
          <a:blip r:embed="rId3"/>
          <a:stretch>
            <a:fillRect/>
          </a:stretch>
        </p:blipFill>
        <p:spPr>
          <a:xfrm>
            <a:off x="1026314" y="1379007"/>
            <a:ext cx="9268265" cy="5071103"/>
          </a:xfrm>
          <a:prstGeom prst="rect">
            <a:avLst/>
          </a:prstGeom>
        </p:spPr>
      </p:pic>
      <p:sp>
        <p:nvSpPr>
          <p:cNvPr id="5" name="Shape 2"/>
          <p:cNvSpPr/>
          <p:nvPr/>
        </p:nvSpPr>
        <p:spPr>
          <a:xfrm>
            <a:off x="4275184" y="7207730"/>
            <a:ext cx="142756" cy="142756"/>
          </a:xfrm>
          <a:prstGeom prst="roundRect">
            <a:avLst>
              <a:gd name="adj" fmla="val 12811"/>
            </a:avLst>
          </a:prstGeom>
          <a:solidFill>
            <a:srgbClr val="004D36"/>
          </a:solidFill>
          <a:ln/>
        </p:spPr>
      </p:sp>
      <p:sp>
        <p:nvSpPr>
          <p:cNvPr id="6" name="Text 3"/>
          <p:cNvSpPr/>
          <p:nvPr/>
        </p:nvSpPr>
        <p:spPr>
          <a:xfrm>
            <a:off x="4506992" y="7202632"/>
            <a:ext cx="458629" cy="142875"/>
          </a:xfrm>
          <a:prstGeom prst="rect">
            <a:avLst/>
          </a:prstGeom>
          <a:noFill/>
          <a:ln/>
        </p:spPr>
        <p:txBody>
          <a:bodyPr wrap="none" lIns="0" tIns="0" rIns="0" bIns="0" rtlCol="0" anchor="t"/>
          <a:lstStyle/>
          <a:p>
            <a:pPr marL="0" indent="0" algn="l">
              <a:lnSpc>
                <a:spcPts val="1100"/>
              </a:lnSpc>
              <a:buNone/>
            </a:pPr>
            <a:r>
              <a:rPr lang="en-US" sz="1100" dirty="0">
                <a:solidFill>
                  <a:srgbClr val="E0E4E6"/>
                </a:solidFill>
                <a:latin typeface="Barlow" pitchFamily="34" charset="0"/>
                <a:ea typeface="Barlow" pitchFamily="34" charset="-122"/>
                <a:cs typeface="Barlow" pitchFamily="34" charset="-120"/>
              </a:rPr>
              <a:t>Neutral</a:t>
            </a:r>
            <a:endParaRPr lang="en-US" sz="1100" dirty="0"/>
          </a:p>
        </p:txBody>
      </p:sp>
      <p:sp>
        <p:nvSpPr>
          <p:cNvPr id="7" name="Shape 4"/>
          <p:cNvSpPr/>
          <p:nvPr/>
        </p:nvSpPr>
        <p:spPr>
          <a:xfrm>
            <a:off x="5209379" y="7213514"/>
            <a:ext cx="142756" cy="142756"/>
          </a:xfrm>
          <a:prstGeom prst="roundRect">
            <a:avLst>
              <a:gd name="adj" fmla="val 12811"/>
            </a:avLst>
          </a:prstGeom>
          <a:solidFill>
            <a:srgbClr val="00D596"/>
          </a:solidFill>
          <a:ln/>
        </p:spPr>
      </p:sp>
      <p:sp>
        <p:nvSpPr>
          <p:cNvPr id="8" name="Text 5"/>
          <p:cNvSpPr/>
          <p:nvPr/>
        </p:nvSpPr>
        <p:spPr>
          <a:xfrm>
            <a:off x="5413095" y="7213514"/>
            <a:ext cx="494705" cy="142875"/>
          </a:xfrm>
          <a:prstGeom prst="rect">
            <a:avLst/>
          </a:prstGeom>
          <a:noFill/>
          <a:ln/>
        </p:spPr>
        <p:txBody>
          <a:bodyPr wrap="none" lIns="0" tIns="0" rIns="0" bIns="0" rtlCol="0" anchor="t"/>
          <a:lstStyle/>
          <a:p>
            <a:pPr marL="0" indent="0" algn="l">
              <a:lnSpc>
                <a:spcPts val="1100"/>
              </a:lnSpc>
              <a:buNone/>
            </a:pPr>
            <a:r>
              <a:rPr lang="en-US" sz="1100" dirty="0">
                <a:solidFill>
                  <a:srgbClr val="E0E4E6"/>
                </a:solidFill>
                <a:latin typeface="Barlow" pitchFamily="34" charset="0"/>
                <a:ea typeface="Barlow" pitchFamily="34" charset="-122"/>
                <a:cs typeface="Barlow" pitchFamily="34" charset="-120"/>
              </a:rPr>
              <a:t>Positive</a:t>
            </a:r>
            <a:endParaRPr lang="en-US" sz="1100" dirty="0"/>
          </a:p>
        </p:txBody>
      </p:sp>
      <p:sp>
        <p:nvSpPr>
          <p:cNvPr id="9" name="Shape 6"/>
          <p:cNvSpPr/>
          <p:nvPr/>
        </p:nvSpPr>
        <p:spPr>
          <a:xfrm>
            <a:off x="6259842" y="7202751"/>
            <a:ext cx="142756" cy="142756"/>
          </a:xfrm>
          <a:prstGeom prst="roundRect">
            <a:avLst>
              <a:gd name="adj" fmla="val 12811"/>
            </a:avLst>
          </a:prstGeom>
          <a:solidFill>
            <a:srgbClr val="5EFFD0"/>
          </a:solidFill>
          <a:ln/>
        </p:spPr>
      </p:sp>
      <p:sp>
        <p:nvSpPr>
          <p:cNvPr id="10" name="Text 7"/>
          <p:cNvSpPr/>
          <p:nvPr/>
        </p:nvSpPr>
        <p:spPr>
          <a:xfrm>
            <a:off x="6463558" y="7202751"/>
            <a:ext cx="551259" cy="142875"/>
          </a:xfrm>
          <a:prstGeom prst="rect">
            <a:avLst/>
          </a:prstGeom>
          <a:noFill/>
          <a:ln/>
        </p:spPr>
        <p:txBody>
          <a:bodyPr wrap="none" lIns="0" tIns="0" rIns="0" bIns="0" rtlCol="0" anchor="t"/>
          <a:lstStyle/>
          <a:p>
            <a:pPr marL="0" indent="0" algn="l">
              <a:lnSpc>
                <a:spcPts val="1100"/>
              </a:lnSpc>
              <a:buNone/>
            </a:pPr>
            <a:r>
              <a:rPr lang="en-US" sz="1100" dirty="0">
                <a:solidFill>
                  <a:srgbClr val="E0E4E6"/>
                </a:solidFill>
                <a:latin typeface="Barlow" pitchFamily="34" charset="0"/>
                <a:ea typeface="Barlow" pitchFamily="34" charset="-122"/>
                <a:cs typeface="Barlow" pitchFamily="34" charset="-120"/>
              </a:rPr>
              <a:t>Negative</a:t>
            </a:r>
            <a:endParaRPr lang="en-US" sz="1100" dirty="0"/>
          </a:p>
        </p:txBody>
      </p:sp>
      <p:sp>
        <p:nvSpPr>
          <p:cNvPr id="11" name="Text 8"/>
          <p:cNvSpPr/>
          <p:nvPr/>
        </p:nvSpPr>
        <p:spPr>
          <a:xfrm>
            <a:off x="293430" y="7553845"/>
            <a:ext cx="11485486" cy="396716"/>
          </a:xfrm>
          <a:prstGeom prst="rect">
            <a:avLst/>
          </a:prstGeom>
          <a:noFill/>
          <a:ln/>
        </p:spPr>
        <p:txBody>
          <a:bodyPr wrap="none" lIns="0" tIns="0" rIns="0" bIns="0" rtlCol="0" anchor="t"/>
          <a:lstStyle/>
          <a:p>
            <a:pPr marL="0" indent="0" algn="l">
              <a:lnSpc>
                <a:spcPts val="1750"/>
              </a:lnSpc>
              <a:buNone/>
            </a:pPr>
            <a:r>
              <a:rPr lang="en-US" sz="1100" dirty="0">
                <a:solidFill>
                  <a:srgbClr val="E0E4E6"/>
                </a:solidFill>
                <a:latin typeface="Barlow" pitchFamily="34" charset="0"/>
                <a:ea typeface="Barlow" pitchFamily="34" charset="-122"/>
                <a:cs typeface="Barlow" pitchFamily="34" charset="-120"/>
              </a:rPr>
              <a:t>The dataset is heavily imbalanced, with neutral sentiments being the most prevalent (approximately 53%). This suggests that financial texts are often objective and factual rather than strongly emotionally </a:t>
            </a:r>
          </a:p>
          <a:p>
            <a:pPr marL="0" indent="0" algn="l">
              <a:lnSpc>
                <a:spcPts val="1750"/>
              </a:lnSpc>
              <a:buNone/>
            </a:pPr>
            <a:r>
              <a:rPr lang="en-US" sz="1100" dirty="0">
                <a:solidFill>
                  <a:srgbClr val="E0E4E6"/>
                </a:solidFill>
                <a:latin typeface="Barlow" pitchFamily="34" charset="0"/>
                <a:ea typeface="Barlow" pitchFamily="34" charset="-122"/>
                <a:cs typeface="Barlow" pitchFamily="34" charset="-120"/>
              </a:rPr>
              <a:t>charged.</a:t>
            </a:r>
            <a:endParaRPr lang="en-US" sz="1100" dirty="0"/>
          </a:p>
        </p:txBody>
      </p:sp>
      <p:sp>
        <p:nvSpPr>
          <p:cNvPr id="12" name="TextBox 11">
            <a:extLst>
              <a:ext uri="{FF2B5EF4-FFF2-40B4-BE49-F238E27FC236}">
                <a16:creationId xmlns:a16="http://schemas.microsoft.com/office/drawing/2014/main" id="{548121AC-07E6-E337-C256-29BFD0A2ED8F}"/>
              </a:ext>
            </a:extLst>
          </p:cNvPr>
          <p:cNvSpPr txBox="1"/>
          <p:nvPr/>
        </p:nvSpPr>
        <p:spPr>
          <a:xfrm>
            <a:off x="12777537" y="7736918"/>
            <a:ext cx="1720516" cy="369332"/>
          </a:xfrm>
          <a:prstGeom prst="rect">
            <a:avLst/>
          </a:prstGeom>
          <a:solidFill>
            <a:srgbClr val="070614"/>
          </a:solidFill>
        </p:spPr>
        <p:txBody>
          <a:bodyPr wrap="square" rtlCol="0">
            <a:spAutoFit/>
          </a:bodyPr>
          <a:lstStyle/>
          <a:p>
            <a:endParaRPr lang="en-UG"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7600" y="562332"/>
            <a:ext cx="7548801" cy="1107758"/>
          </a:xfrm>
          <a:prstGeom prst="rect">
            <a:avLst/>
          </a:prstGeom>
          <a:noFill/>
          <a:ln/>
        </p:spPr>
        <p:txBody>
          <a:bodyPr wrap="square" lIns="0" tIns="0" rIns="0" bIns="0" rtlCol="0" anchor="t"/>
          <a:lstStyle/>
          <a:p>
            <a:pPr marL="0" indent="0" algn="l">
              <a:lnSpc>
                <a:spcPts val="4350"/>
              </a:lnSpc>
              <a:buNone/>
            </a:pPr>
            <a:r>
              <a:rPr lang="en-US" sz="3450" b="1" dirty="0">
                <a:solidFill>
                  <a:srgbClr val="F0FCFF"/>
                </a:solidFill>
                <a:latin typeface="Spline Sans Bold" pitchFamily="34" charset="0"/>
                <a:ea typeface="Spline Sans Bold" pitchFamily="34" charset="-122"/>
                <a:cs typeface="Spline Sans Bold" pitchFamily="34" charset="-120"/>
              </a:rPr>
              <a:t>Research Question 2: Sentiment-Specific Keywords</a:t>
            </a:r>
            <a:endParaRPr lang="en-US" sz="3450" dirty="0"/>
          </a:p>
        </p:txBody>
      </p:sp>
      <p:sp>
        <p:nvSpPr>
          <p:cNvPr id="4" name="Text 1"/>
          <p:cNvSpPr/>
          <p:nvPr/>
        </p:nvSpPr>
        <p:spPr>
          <a:xfrm>
            <a:off x="797600" y="1969175"/>
            <a:ext cx="7548801" cy="638175"/>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Are there specific keywords or phrases strongly associated with positive, negative, or neutral sentiment?</a:t>
            </a:r>
            <a:endParaRPr lang="en-US" sz="1550" dirty="0"/>
          </a:p>
        </p:txBody>
      </p:sp>
      <p:sp>
        <p:nvSpPr>
          <p:cNvPr id="5" name="Shape 2"/>
          <p:cNvSpPr/>
          <p:nvPr/>
        </p:nvSpPr>
        <p:spPr>
          <a:xfrm>
            <a:off x="797600" y="2831663"/>
            <a:ext cx="7548801" cy="1478994"/>
          </a:xfrm>
          <a:prstGeom prst="roundRect">
            <a:avLst>
              <a:gd name="adj" fmla="val 20226"/>
            </a:avLst>
          </a:prstGeom>
          <a:solidFill>
            <a:srgbClr val="0A081B">
              <a:alpha val="75000"/>
            </a:srgbClr>
          </a:solidFill>
          <a:ln w="22860">
            <a:solidFill>
              <a:srgbClr val="16FFBB"/>
            </a:solidFill>
            <a:prstDash val="solid"/>
          </a:ln>
        </p:spPr>
      </p:sp>
      <p:sp>
        <p:nvSpPr>
          <p:cNvPr id="6" name="Shape 3"/>
          <p:cNvSpPr/>
          <p:nvPr/>
        </p:nvSpPr>
        <p:spPr>
          <a:xfrm>
            <a:off x="820460" y="2854523"/>
            <a:ext cx="797600" cy="1433274"/>
          </a:xfrm>
          <a:prstGeom prst="roundRect">
            <a:avLst>
              <a:gd name="adj" fmla="val 34066"/>
            </a:avLst>
          </a:prstGeom>
          <a:solidFill>
            <a:srgbClr val="0A081B"/>
          </a:solidFill>
          <a:ln/>
        </p:spPr>
      </p:sp>
      <p:pic>
        <p:nvPicPr>
          <p:cNvPr id="7" name="Image 1" descr="preencoded.png"/>
          <p:cNvPicPr>
            <a:picLocks noChangeAspect="1"/>
          </p:cNvPicPr>
          <p:nvPr/>
        </p:nvPicPr>
        <p:blipFill>
          <a:blip r:embed="rId4"/>
          <a:stretch>
            <a:fillRect/>
          </a:stretch>
        </p:blipFill>
        <p:spPr>
          <a:xfrm>
            <a:off x="1058228" y="3384232"/>
            <a:ext cx="299085" cy="373856"/>
          </a:xfrm>
          <a:prstGeom prst="rect">
            <a:avLst/>
          </a:prstGeom>
        </p:spPr>
      </p:pic>
      <p:sp>
        <p:nvSpPr>
          <p:cNvPr id="8" name="Text 4"/>
          <p:cNvSpPr/>
          <p:nvPr/>
        </p:nvSpPr>
        <p:spPr>
          <a:xfrm>
            <a:off x="1817370" y="3053834"/>
            <a:ext cx="2215872" cy="276939"/>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Positive</a:t>
            </a:r>
            <a:endParaRPr lang="en-US" sz="1700" dirty="0"/>
          </a:p>
        </p:txBody>
      </p:sp>
      <p:sp>
        <p:nvSpPr>
          <p:cNvPr id="9" name="Text 5"/>
          <p:cNvSpPr/>
          <p:nvPr/>
        </p:nvSpPr>
        <p:spPr>
          <a:xfrm>
            <a:off x="1817370" y="3450312"/>
            <a:ext cx="6506170" cy="638175"/>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Words like </a:t>
            </a:r>
            <a:r>
              <a:rPr lang="en-US" sz="1550" b="1" dirty="0">
                <a:solidFill>
                  <a:srgbClr val="E0E4E6"/>
                </a:solidFill>
                <a:latin typeface="Barlow" pitchFamily="34" charset="0"/>
                <a:ea typeface="Barlow" pitchFamily="34" charset="-122"/>
                <a:cs typeface="Barlow" pitchFamily="34" charset="-120"/>
              </a:rPr>
              <a:t>"profit," "increase," "growth," "up,"</a:t>
            </a:r>
            <a:r>
              <a:rPr lang="en-US" sz="1550" dirty="0">
                <a:solidFill>
                  <a:srgbClr val="E0E4E6"/>
                </a:solidFill>
                <a:latin typeface="Barlow" pitchFamily="34" charset="0"/>
                <a:ea typeface="Barlow" pitchFamily="34" charset="-122"/>
                <a:cs typeface="Barlow" pitchFamily="34" charset="-120"/>
              </a:rPr>
              <a:t> and </a:t>
            </a:r>
            <a:r>
              <a:rPr lang="en-US" sz="1550" b="1" dirty="0">
                <a:solidFill>
                  <a:srgbClr val="E0E4E6"/>
                </a:solidFill>
                <a:latin typeface="Barlow" pitchFamily="34" charset="0"/>
                <a:ea typeface="Barlow" pitchFamily="34" charset="-122"/>
                <a:cs typeface="Barlow" pitchFamily="34" charset="-120"/>
              </a:rPr>
              <a:t>"strong"</a:t>
            </a:r>
            <a:r>
              <a:rPr lang="en-US" sz="1550" dirty="0">
                <a:solidFill>
                  <a:srgbClr val="E0E4E6"/>
                </a:solidFill>
                <a:latin typeface="Barlow" pitchFamily="34" charset="0"/>
                <a:ea typeface="Barlow" pitchFamily="34" charset="-122"/>
                <a:cs typeface="Barlow" pitchFamily="34" charset="-120"/>
              </a:rPr>
              <a:t> appear frequently, indicating optimistic financial outcomes.</a:t>
            </a:r>
            <a:endParaRPr lang="en-US" sz="1550" dirty="0"/>
          </a:p>
        </p:txBody>
      </p:sp>
      <p:sp>
        <p:nvSpPr>
          <p:cNvPr id="10" name="Shape 6"/>
          <p:cNvSpPr/>
          <p:nvPr/>
        </p:nvSpPr>
        <p:spPr>
          <a:xfrm>
            <a:off x="797600" y="4509968"/>
            <a:ext cx="7548801" cy="1478994"/>
          </a:xfrm>
          <a:prstGeom prst="roundRect">
            <a:avLst>
              <a:gd name="adj" fmla="val 20226"/>
            </a:avLst>
          </a:prstGeom>
          <a:solidFill>
            <a:srgbClr val="0A081B">
              <a:alpha val="75000"/>
            </a:srgbClr>
          </a:solidFill>
          <a:ln w="22860">
            <a:solidFill>
              <a:srgbClr val="29DDDA"/>
            </a:solidFill>
            <a:prstDash val="solid"/>
          </a:ln>
        </p:spPr>
      </p:sp>
      <p:sp>
        <p:nvSpPr>
          <p:cNvPr id="11" name="Shape 7"/>
          <p:cNvSpPr/>
          <p:nvPr/>
        </p:nvSpPr>
        <p:spPr>
          <a:xfrm>
            <a:off x="820460" y="4532828"/>
            <a:ext cx="797600" cy="1433274"/>
          </a:xfrm>
          <a:prstGeom prst="roundRect">
            <a:avLst>
              <a:gd name="adj" fmla="val 34066"/>
            </a:avLst>
          </a:prstGeom>
          <a:solidFill>
            <a:srgbClr val="0A081B"/>
          </a:solidFill>
          <a:ln/>
        </p:spPr>
      </p:sp>
      <p:pic>
        <p:nvPicPr>
          <p:cNvPr id="12" name="Image 2" descr="preencoded.png"/>
          <p:cNvPicPr>
            <a:picLocks noChangeAspect="1"/>
          </p:cNvPicPr>
          <p:nvPr/>
        </p:nvPicPr>
        <p:blipFill>
          <a:blip r:embed="rId5"/>
          <a:stretch>
            <a:fillRect/>
          </a:stretch>
        </p:blipFill>
        <p:spPr>
          <a:xfrm>
            <a:off x="1058228" y="5062537"/>
            <a:ext cx="299085" cy="373856"/>
          </a:xfrm>
          <a:prstGeom prst="rect">
            <a:avLst/>
          </a:prstGeom>
        </p:spPr>
      </p:pic>
      <p:sp>
        <p:nvSpPr>
          <p:cNvPr id="13" name="Text 8"/>
          <p:cNvSpPr/>
          <p:nvPr/>
        </p:nvSpPr>
        <p:spPr>
          <a:xfrm>
            <a:off x="1817370" y="4732139"/>
            <a:ext cx="2215872" cy="276939"/>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Negative</a:t>
            </a:r>
            <a:endParaRPr lang="en-US" sz="1700" dirty="0"/>
          </a:p>
        </p:txBody>
      </p:sp>
      <p:sp>
        <p:nvSpPr>
          <p:cNvPr id="14" name="Text 9"/>
          <p:cNvSpPr/>
          <p:nvPr/>
        </p:nvSpPr>
        <p:spPr>
          <a:xfrm>
            <a:off x="1817370" y="5128617"/>
            <a:ext cx="6506170" cy="638175"/>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Terms such as </a:t>
            </a:r>
            <a:r>
              <a:rPr lang="en-US" sz="1550" b="1" dirty="0">
                <a:solidFill>
                  <a:srgbClr val="E0E4E6"/>
                </a:solidFill>
                <a:latin typeface="Barlow" pitchFamily="34" charset="0"/>
                <a:ea typeface="Barlow" pitchFamily="34" charset="-122"/>
                <a:cs typeface="Barlow" pitchFamily="34" charset="-120"/>
              </a:rPr>
              <a:t>"loss," "decline," "down," "weak,"</a:t>
            </a:r>
            <a:r>
              <a:rPr lang="en-US" sz="1550" dirty="0">
                <a:solidFill>
                  <a:srgbClr val="E0E4E6"/>
                </a:solidFill>
                <a:latin typeface="Barlow" pitchFamily="34" charset="0"/>
                <a:ea typeface="Barlow" pitchFamily="34" charset="-122"/>
                <a:cs typeface="Barlow" pitchFamily="34" charset="-120"/>
              </a:rPr>
              <a:t> and </a:t>
            </a:r>
            <a:r>
              <a:rPr lang="en-US" sz="1550" b="1" dirty="0">
                <a:solidFill>
                  <a:srgbClr val="E0E4E6"/>
                </a:solidFill>
                <a:latin typeface="Barlow" pitchFamily="34" charset="0"/>
                <a:ea typeface="Barlow" pitchFamily="34" charset="-122"/>
                <a:cs typeface="Barlow" pitchFamily="34" charset="-120"/>
              </a:rPr>
              <a:t>"low"</a:t>
            </a:r>
            <a:r>
              <a:rPr lang="en-US" sz="1550" dirty="0">
                <a:solidFill>
                  <a:srgbClr val="E0E4E6"/>
                </a:solidFill>
                <a:latin typeface="Barlow" pitchFamily="34" charset="0"/>
                <a:ea typeface="Barlow" pitchFamily="34" charset="-122"/>
                <a:cs typeface="Barlow" pitchFamily="34" charset="-120"/>
              </a:rPr>
              <a:t> dominate, reflecting pessimistic contexts.</a:t>
            </a:r>
            <a:endParaRPr lang="en-US" sz="1550" dirty="0"/>
          </a:p>
        </p:txBody>
      </p:sp>
      <p:sp>
        <p:nvSpPr>
          <p:cNvPr id="15" name="Shape 10"/>
          <p:cNvSpPr/>
          <p:nvPr/>
        </p:nvSpPr>
        <p:spPr>
          <a:xfrm>
            <a:off x="797600" y="6188273"/>
            <a:ext cx="7548801" cy="1478994"/>
          </a:xfrm>
          <a:prstGeom prst="roundRect">
            <a:avLst>
              <a:gd name="adj" fmla="val 20226"/>
            </a:avLst>
          </a:prstGeom>
          <a:solidFill>
            <a:srgbClr val="0A081B">
              <a:alpha val="75000"/>
            </a:srgbClr>
          </a:solidFill>
          <a:ln w="22860">
            <a:solidFill>
              <a:srgbClr val="37A7E7"/>
            </a:solidFill>
            <a:prstDash val="solid"/>
          </a:ln>
        </p:spPr>
      </p:sp>
      <p:sp>
        <p:nvSpPr>
          <p:cNvPr id="16" name="Shape 11"/>
          <p:cNvSpPr/>
          <p:nvPr/>
        </p:nvSpPr>
        <p:spPr>
          <a:xfrm>
            <a:off x="820460" y="6211133"/>
            <a:ext cx="797600" cy="1433274"/>
          </a:xfrm>
          <a:prstGeom prst="roundRect">
            <a:avLst>
              <a:gd name="adj" fmla="val 34066"/>
            </a:avLst>
          </a:prstGeom>
          <a:solidFill>
            <a:srgbClr val="0A081B"/>
          </a:solidFill>
          <a:ln/>
        </p:spPr>
      </p:sp>
      <p:pic>
        <p:nvPicPr>
          <p:cNvPr id="17" name="Image 3" descr="preencoded.png"/>
          <p:cNvPicPr>
            <a:picLocks noChangeAspect="1"/>
          </p:cNvPicPr>
          <p:nvPr/>
        </p:nvPicPr>
        <p:blipFill>
          <a:blip r:embed="rId6"/>
          <a:stretch>
            <a:fillRect/>
          </a:stretch>
        </p:blipFill>
        <p:spPr>
          <a:xfrm>
            <a:off x="1058228" y="6740843"/>
            <a:ext cx="299085" cy="373856"/>
          </a:xfrm>
          <a:prstGeom prst="rect">
            <a:avLst/>
          </a:prstGeom>
        </p:spPr>
      </p:pic>
      <p:sp>
        <p:nvSpPr>
          <p:cNvPr id="18" name="Text 12"/>
          <p:cNvSpPr/>
          <p:nvPr/>
        </p:nvSpPr>
        <p:spPr>
          <a:xfrm>
            <a:off x="1817370" y="6410444"/>
            <a:ext cx="2215872" cy="276939"/>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Neutral</a:t>
            </a:r>
            <a:endParaRPr lang="en-US" sz="1700" dirty="0"/>
          </a:p>
        </p:txBody>
      </p:sp>
      <p:sp>
        <p:nvSpPr>
          <p:cNvPr id="19" name="Text 13"/>
          <p:cNvSpPr/>
          <p:nvPr/>
        </p:nvSpPr>
        <p:spPr>
          <a:xfrm>
            <a:off x="1817370" y="6806922"/>
            <a:ext cx="6506170" cy="638175"/>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Generic phrases like </a:t>
            </a:r>
            <a:r>
              <a:rPr lang="en-US" sz="1550" b="1" dirty="0">
                <a:solidFill>
                  <a:srgbClr val="E0E4E6"/>
                </a:solidFill>
                <a:latin typeface="Barlow" pitchFamily="34" charset="0"/>
                <a:ea typeface="Barlow" pitchFamily="34" charset="-122"/>
                <a:cs typeface="Barlow" pitchFamily="34" charset="-120"/>
              </a:rPr>
              <a:t>"company," "market," "sale,"</a:t>
            </a:r>
            <a:r>
              <a:rPr lang="en-US" sz="1550" dirty="0">
                <a:solidFill>
                  <a:srgbClr val="E0E4E6"/>
                </a:solidFill>
                <a:latin typeface="Barlow" pitchFamily="34" charset="0"/>
                <a:ea typeface="Barlow" pitchFamily="34" charset="-122"/>
                <a:cs typeface="Barlow" pitchFamily="34" charset="-120"/>
              </a:rPr>
              <a:t> and </a:t>
            </a:r>
            <a:r>
              <a:rPr lang="en-US" sz="1550" b="1" dirty="0">
                <a:solidFill>
                  <a:srgbClr val="E0E4E6"/>
                </a:solidFill>
                <a:latin typeface="Barlow" pitchFamily="34" charset="0"/>
                <a:ea typeface="Barlow" pitchFamily="34" charset="-122"/>
                <a:cs typeface="Barlow" pitchFamily="34" charset="-120"/>
              </a:rPr>
              <a:t>"report"</a:t>
            </a:r>
            <a:r>
              <a:rPr lang="en-US" sz="1550" dirty="0">
                <a:solidFill>
                  <a:srgbClr val="E0E4E6"/>
                </a:solidFill>
                <a:latin typeface="Barlow" pitchFamily="34" charset="0"/>
                <a:ea typeface="Barlow" pitchFamily="34" charset="-122"/>
                <a:cs typeface="Barlow" pitchFamily="34" charset="-120"/>
              </a:rPr>
              <a:t> are common, focusing on factual reporting without emotional bias.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81063" y="1155859"/>
            <a:ext cx="12452985"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Research Question 3: Model Viability and Performance</a:t>
            </a:r>
            <a:endParaRPr lang="en-US" sz="3850" dirty="0"/>
          </a:p>
        </p:txBody>
      </p:sp>
      <p:sp>
        <p:nvSpPr>
          <p:cNvPr id="3" name="Text 1"/>
          <p:cNvSpPr/>
          <p:nvPr/>
        </p:nvSpPr>
        <p:spPr>
          <a:xfrm>
            <a:off x="881063" y="2208371"/>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Can we build a model that accurately predicts the sentiment of a financial sentence?</a:t>
            </a:r>
            <a:endParaRPr lang="en-US" sz="1700" dirty="0"/>
          </a:p>
        </p:txBody>
      </p:sp>
      <p:sp>
        <p:nvSpPr>
          <p:cNvPr id="4" name="Text 2"/>
          <p:cNvSpPr/>
          <p:nvPr/>
        </p:nvSpPr>
        <p:spPr>
          <a:xfrm>
            <a:off x="881063" y="2918698"/>
            <a:ext cx="3010614" cy="726877"/>
          </a:xfrm>
          <a:prstGeom prst="rect">
            <a:avLst/>
          </a:prstGeom>
          <a:noFill/>
          <a:ln/>
        </p:spPr>
        <p:txBody>
          <a:bodyPr wrap="none" lIns="0" tIns="0" rIns="0" bIns="0" rtlCol="0" anchor="t"/>
          <a:lstStyle/>
          <a:p>
            <a:pPr marL="0" indent="0" algn="ctr">
              <a:lnSpc>
                <a:spcPts val="5700"/>
              </a:lnSpc>
              <a:buNone/>
            </a:pPr>
            <a:r>
              <a:rPr lang="en-US" sz="5700" b="1" dirty="0">
                <a:solidFill>
                  <a:srgbClr val="E0E4E6"/>
                </a:solidFill>
                <a:latin typeface="Spline Sans Bold" pitchFamily="34" charset="0"/>
                <a:ea typeface="Spline Sans Bold" pitchFamily="34" charset="-122"/>
                <a:cs typeface="Spline Sans Bold" pitchFamily="34" charset="-120"/>
              </a:rPr>
              <a:t>71.17%</a:t>
            </a:r>
            <a:endParaRPr lang="en-US" sz="5700" dirty="0"/>
          </a:p>
        </p:txBody>
      </p:sp>
      <p:sp>
        <p:nvSpPr>
          <p:cNvPr id="5" name="Text 3"/>
          <p:cNvSpPr/>
          <p:nvPr/>
        </p:nvSpPr>
        <p:spPr>
          <a:xfrm>
            <a:off x="1162526" y="3920847"/>
            <a:ext cx="2447687" cy="305991"/>
          </a:xfrm>
          <a:prstGeom prst="rect">
            <a:avLst/>
          </a:prstGeom>
          <a:noFill/>
          <a:ln/>
        </p:spPr>
        <p:txBody>
          <a:bodyPr wrap="none" lIns="0" tIns="0" rIns="0" bIns="0" rtlCol="0" anchor="t"/>
          <a:lstStyle/>
          <a:p>
            <a:pPr marL="0" indent="0" algn="ctr">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Accuracy</a:t>
            </a:r>
            <a:endParaRPr lang="en-US" sz="1900" dirty="0"/>
          </a:p>
        </p:txBody>
      </p:sp>
      <p:sp>
        <p:nvSpPr>
          <p:cNvPr id="6" name="Text 4"/>
          <p:cNvSpPr/>
          <p:nvPr/>
        </p:nvSpPr>
        <p:spPr>
          <a:xfrm>
            <a:off x="881063" y="4358997"/>
            <a:ext cx="3010614" cy="1409700"/>
          </a:xfrm>
          <a:prstGeom prst="rect">
            <a:avLst/>
          </a:prstGeom>
          <a:noFill/>
          <a:ln/>
        </p:spPr>
        <p:txBody>
          <a:bodyPr wrap="square" lIns="0" tIns="0" rIns="0" bIns="0" rtlCol="0" anchor="t"/>
          <a:lstStyle/>
          <a:p>
            <a:pPr marL="0" indent="0" algn="ctr">
              <a:lnSpc>
                <a:spcPts val="2750"/>
              </a:lnSpc>
              <a:buNone/>
            </a:pPr>
            <a:r>
              <a:rPr lang="en-US" sz="1700" dirty="0">
                <a:solidFill>
                  <a:srgbClr val="E0E4E6"/>
                </a:solidFill>
                <a:latin typeface="Barlow" pitchFamily="34" charset="0"/>
                <a:ea typeface="Barlow" pitchFamily="34" charset="-122"/>
                <a:cs typeface="Barlow" pitchFamily="34" charset="-120"/>
              </a:rPr>
              <a:t>The Logistic Regression model achieved moderate overall accuracy using TF-IDF features.</a:t>
            </a:r>
            <a:endParaRPr lang="en-US" sz="1700" dirty="0"/>
          </a:p>
        </p:txBody>
      </p:sp>
      <p:sp>
        <p:nvSpPr>
          <p:cNvPr id="7" name="Text 5"/>
          <p:cNvSpPr/>
          <p:nvPr/>
        </p:nvSpPr>
        <p:spPr>
          <a:xfrm>
            <a:off x="4166949" y="2918698"/>
            <a:ext cx="3010614" cy="726877"/>
          </a:xfrm>
          <a:prstGeom prst="rect">
            <a:avLst/>
          </a:prstGeom>
          <a:noFill/>
          <a:ln/>
        </p:spPr>
        <p:txBody>
          <a:bodyPr wrap="none" lIns="0" tIns="0" rIns="0" bIns="0" rtlCol="0" anchor="t"/>
          <a:lstStyle/>
          <a:p>
            <a:pPr marL="0" indent="0" algn="ctr">
              <a:lnSpc>
                <a:spcPts val="5700"/>
              </a:lnSpc>
              <a:buNone/>
            </a:pPr>
            <a:r>
              <a:rPr lang="en-US" sz="5700" b="1" dirty="0">
                <a:solidFill>
                  <a:srgbClr val="E0E4E6"/>
                </a:solidFill>
                <a:latin typeface="Spline Sans Bold" pitchFamily="34" charset="0"/>
                <a:ea typeface="Spline Sans Bold" pitchFamily="34" charset="-122"/>
                <a:cs typeface="Spline Sans Bold" pitchFamily="34" charset="-120"/>
              </a:rPr>
              <a:t>68.21%</a:t>
            </a:r>
            <a:endParaRPr lang="en-US" sz="5700" dirty="0"/>
          </a:p>
        </p:txBody>
      </p:sp>
      <p:sp>
        <p:nvSpPr>
          <p:cNvPr id="8" name="Text 6"/>
          <p:cNvSpPr/>
          <p:nvPr/>
        </p:nvSpPr>
        <p:spPr>
          <a:xfrm>
            <a:off x="4448413" y="3920847"/>
            <a:ext cx="2447687" cy="305991"/>
          </a:xfrm>
          <a:prstGeom prst="rect">
            <a:avLst/>
          </a:prstGeom>
          <a:noFill/>
          <a:ln/>
        </p:spPr>
        <p:txBody>
          <a:bodyPr wrap="none" lIns="0" tIns="0" rIns="0" bIns="0" rtlCol="0" anchor="t"/>
          <a:lstStyle/>
          <a:p>
            <a:pPr marL="0" indent="0" algn="ctr">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F1-Score</a:t>
            </a:r>
            <a:endParaRPr lang="en-US" sz="1900" dirty="0"/>
          </a:p>
        </p:txBody>
      </p:sp>
      <p:sp>
        <p:nvSpPr>
          <p:cNvPr id="9" name="Text 7"/>
          <p:cNvSpPr/>
          <p:nvPr/>
        </p:nvSpPr>
        <p:spPr>
          <a:xfrm>
            <a:off x="4166949" y="4358997"/>
            <a:ext cx="3010614" cy="1057275"/>
          </a:xfrm>
          <a:prstGeom prst="rect">
            <a:avLst/>
          </a:prstGeom>
          <a:noFill/>
          <a:ln/>
        </p:spPr>
        <p:txBody>
          <a:bodyPr wrap="square" lIns="0" tIns="0" rIns="0" bIns="0" rtlCol="0" anchor="t"/>
          <a:lstStyle/>
          <a:p>
            <a:pPr marL="0" indent="0" algn="ctr">
              <a:lnSpc>
                <a:spcPts val="2750"/>
              </a:lnSpc>
              <a:buNone/>
            </a:pPr>
            <a:r>
              <a:rPr lang="en-US" sz="1700" dirty="0">
                <a:solidFill>
                  <a:srgbClr val="E0E4E6"/>
                </a:solidFill>
                <a:latin typeface="Barlow" pitchFamily="34" charset="0"/>
                <a:ea typeface="Barlow" pitchFamily="34" charset="-122"/>
                <a:cs typeface="Barlow" pitchFamily="34" charset="-120"/>
              </a:rPr>
              <a:t>Weighted F1-score, indicating reasonable performance across classes, despite imbalance.</a:t>
            </a:r>
            <a:endParaRPr lang="en-US" sz="1700" dirty="0"/>
          </a:p>
        </p:txBody>
      </p:sp>
      <p:sp>
        <p:nvSpPr>
          <p:cNvPr id="10" name="Text 8"/>
          <p:cNvSpPr/>
          <p:nvPr/>
        </p:nvSpPr>
        <p:spPr>
          <a:xfrm>
            <a:off x="7452836" y="2918698"/>
            <a:ext cx="3010614" cy="726877"/>
          </a:xfrm>
          <a:prstGeom prst="rect">
            <a:avLst/>
          </a:prstGeom>
          <a:noFill/>
          <a:ln/>
        </p:spPr>
        <p:txBody>
          <a:bodyPr wrap="none" lIns="0" tIns="0" rIns="0" bIns="0" rtlCol="0" anchor="t"/>
          <a:lstStyle/>
          <a:p>
            <a:pPr marL="0" indent="0" algn="ctr">
              <a:lnSpc>
                <a:spcPts val="5700"/>
              </a:lnSpc>
              <a:buNone/>
            </a:pPr>
            <a:r>
              <a:rPr lang="en-US" sz="5700" b="1" dirty="0">
                <a:solidFill>
                  <a:srgbClr val="E0E4E6"/>
                </a:solidFill>
                <a:latin typeface="Spline Sans Bold" pitchFamily="34" charset="0"/>
                <a:ea typeface="Spline Sans Bold" pitchFamily="34" charset="-122"/>
                <a:cs typeface="Spline Sans Bold" pitchFamily="34" charset="-120"/>
              </a:rPr>
              <a:t>0.89</a:t>
            </a:r>
            <a:endParaRPr lang="en-US" sz="5700" dirty="0"/>
          </a:p>
        </p:txBody>
      </p:sp>
      <p:sp>
        <p:nvSpPr>
          <p:cNvPr id="11" name="Text 9"/>
          <p:cNvSpPr/>
          <p:nvPr/>
        </p:nvSpPr>
        <p:spPr>
          <a:xfrm>
            <a:off x="7734300" y="3920847"/>
            <a:ext cx="2447687" cy="305991"/>
          </a:xfrm>
          <a:prstGeom prst="rect">
            <a:avLst/>
          </a:prstGeom>
          <a:noFill/>
          <a:ln/>
        </p:spPr>
        <p:txBody>
          <a:bodyPr wrap="none" lIns="0" tIns="0" rIns="0" bIns="0" rtlCol="0" anchor="t"/>
          <a:lstStyle/>
          <a:p>
            <a:pPr marL="0" indent="0" algn="ctr">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Neutral Recall</a:t>
            </a:r>
            <a:endParaRPr lang="en-US" sz="1900" dirty="0"/>
          </a:p>
        </p:txBody>
      </p:sp>
      <p:sp>
        <p:nvSpPr>
          <p:cNvPr id="12" name="Text 10"/>
          <p:cNvSpPr/>
          <p:nvPr/>
        </p:nvSpPr>
        <p:spPr>
          <a:xfrm>
            <a:off x="7452836" y="4358997"/>
            <a:ext cx="3010614" cy="1409700"/>
          </a:xfrm>
          <a:prstGeom prst="rect">
            <a:avLst/>
          </a:prstGeom>
          <a:noFill/>
          <a:ln/>
        </p:spPr>
        <p:txBody>
          <a:bodyPr wrap="square" lIns="0" tIns="0" rIns="0" bIns="0" rtlCol="0" anchor="t"/>
          <a:lstStyle/>
          <a:p>
            <a:pPr marL="0" indent="0" algn="ctr">
              <a:lnSpc>
                <a:spcPts val="2750"/>
              </a:lnSpc>
              <a:buNone/>
            </a:pPr>
            <a:r>
              <a:rPr lang="en-US" sz="1700" dirty="0">
                <a:solidFill>
                  <a:srgbClr val="E0E4E6"/>
                </a:solidFill>
                <a:latin typeface="Barlow" pitchFamily="34" charset="0"/>
                <a:ea typeface="Barlow" pitchFamily="34" charset="-122"/>
                <a:cs typeface="Barlow" pitchFamily="34" charset="-120"/>
              </a:rPr>
              <a:t>The model performed best on neutral predictions, demonstrating high recall for the majority class.</a:t>
            </a:r>
            <a:endParaRPr lang="en-US" sz="1700" dirty="0"/>
          </a:p>
        </p:txBody>
      </p:sp>
      <p:sp>
        <p:nvSpPr>
          <p:cNvPr id="13" name="Text 11"/>
          <p:cNvSpPr/>
          <p:nvPr/>
        </p:nvSpPr>
        <p:spPr>
          <a:xfrm>
            <a:off x="10738723" y="2918698"/>
            <a:ext cx="3010614" cy="726877"/>
          </a:xfrm>
          <a:prstGeom prst="rect">
            <a:avLst/>
          </a:prstGeom>
          <a:noFill/>
          <a:ln/>
        </p:spPr>
        <p:txBody>
          <a:bodyPr wrap="none" lIns="0" tIns="0" rIns="0" bIns="0" rtlCol="0" anchor="t"/>
          <a:lstStyle/>
          <a:p>
            <a:pPr marL="0" indent="0" algn="ctr">
              <a:lnSpc>
                <a:spcPts val="5700"/>
              </a:lnSpc>
              <a:buNone/>
            </a:pPr>
            <a:r>
              <a:rPr lang="en-US" sz="5700" b="1" dirty="0">
                <a:solidFill>
                  <a:srgbClr val="E0E4E6"/>
                </a:solidFill>
                <a:latin typeface="Spline Sans Bold" pitchFamily="34" charset="0"/>
                <a:ea typeface="Spline Sans Bold" pitchFamily="34" charset="-122"/>
                <a:cs typeface="Spline Sans Bold" pitchFamily="34" charset="-120"/>
              </a:rPr>
              <a:t>0.15</a:t>
            </a:r>
            <a:endParaRPr lang="en-US" sz="5700" dirty="0"/>
          </a:p>
        </p:txBody>
      </p:sp>
      <p:sp>
        <p:nvSpPr>
          <p:cNvPr id="14" name="Text 12"/>
          <p:cNvSpPr/>
          <p:nvPr/>
        </p:nvSpPr>
        <p:spPr>
          <a:xfrm>
            <a:off x="11020187" y="3920847"/>
            <a:ext cx="2447687" cy="305991"/>
          </a:xfrm>
          <a:prstGeom prst="rect">
            <a:avLst/>
          </a:prstGeom>
          <a:noFill/>
          <a:ln/>
        </p:spPr>
        <p:txBody>
          <a:bodyPr wrap="none" lIns="0" tIns="0" rIns="0" bIns="0" rtlCol="0" anchor="t"/>
          <a:lstStyle/>
          <a:p>
            <a:pPr marL="0" indent="0" algn="ctr">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Negative Recall</a:t>
            </a:r>
            <a:endParaRPr lang="en-US" sz="1900" dirty="0"/>
          </a:p>
        </p:txBody>
      </p:sp>
      <p:sp>
        <p:nvSpPr>
          <p:cNvPr id="15" name="Text 13"/>
          <p:cNvSpPr/>
          <p:nvPr/>
        </p:nvSpPr>
        <p:spPr>
          <a:xfrm>
            <a:off x="10738723" y="4358997"/>
            <a:ext cx="3010614" cy="1762125"/>
          </a:xfrm>
          <a:prstGeom prst="rect">
            <a:avLst/>
          </a:prstGeom>
          <a:noFill/>
          <a:ln/>
        </p:spPr>
        <p:txBody>
          <a:bodyPr wrap="square" lIns="0" tIns="0" rIns="0" bIns="0" rtlCol="0" anchor="t"/>
          <a:lstStyle/>
          <a:p>
            <a:pPr marL="0" indent="0" algn="ctr">
              <a:lnSpc>
                <a:spcPts val="2750"/>
              </a:lnSpc>
              <a:buNone/>
            </a:pPr>
            <a:r>
              <a:rPr lang="en-US" sz="1700" dirty="0">
                <a:solidFill>
                  <a:srgbClr val="E0E4E6"/>
                </a:solidFill>
                <a:latin typeface="Barlow" pitchFamily="34" charset="0"/>
                <a:ea typeface="Barlow" pitchFamily="34" charset="-122"/>
                <a:cs typeface="Barlow" pitchFamily="34" charset="-120"/>
              </a:rPr>
              <a:t>The model significantly underperformed on negative sentiments due to the low number of samples in this class.</a:t>
            </a:r>
            <a:endParaRPr lang="en-US" sz="1700" dirty="0"/>
          </a:p>
        </p:txBody>
      </p:sp>
      <p:sp>
        <p:nvSpPr>
          <p:cNvPr id="16" name="Text 14"/>
          <p:cNvSpPr/>
          <p:nvPr/>
        </p:nvSpPr>
        <p:spPr>
          <a:xfrm>
            <a:off x="881063" y="6368891"/>
            <a:ext cx="1286827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While the model proves feasibility, the class imbalance limits accuracy, particularly for the minority negative class. Enhancements like ensemble methods or deep learning could boost performance to 80%+.</a:t>
            </a:r>
            <a:endParaRPr lang="en-US" sz="1700" dirty="0"/>
          </a:p>
        </p:txBody>
      </p:sp>
      <p:sp>
        <p:nvSpPr>
          <p:cNvPr id="17" name="TextBox 16">
            <a:extLst>
              <a:ext uri="{FF2B5EF4-FFF2-40B4-BE49-F238E27FC236}">
                <a16:creationId xmlns:a16="http://schemas.microsoft.com/office/drawing/2014/main" id="{64F6B49E-ED9C-B716-2A18-9D18C680F28E}"/>
              </a:ext>
            </a:extLst>
          </p:cNvPr>
          <p:cNvSpPr txBox="1"/>
          <p:nvPr/>
        </p:nvSpPr>
        <p:spPr>
          <a:xfrm>
            <a:off x="12777537" y="7736918"/>
            <a:ext cx="1720516" cy="369332"/>
          </a:xfrm>
          <a:prstGeom prst="rect">
            <a:avLst/>
          </a:prstGeom>
          <a:solidFill>
            <a:srgbClr val="070614"/>
          </a:solidFill>
        </p:spPr>
        <p:txBody>
          <a:bodyPr wrap="square" rtlCol="0">
            <a:spAutoFit/>
          </a:bodyPr>
          <a:lstStyle/>
          <a:p>
            <a:endParaRPr lang="en-UG"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1768673"/>
            <a:ext cx="12095678"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Research Question 4: Length-Sentiment Relationship</a:t>
            </a:r>
            <a:endParaRPr lang="en-US" sz="3850" dirty="0"/>
          </a:p>
        </p:txBody>
      </p:sp>
      <p:sp>
        <p:nvSpPr>
          <p:cNvPr id="3" name="Text 1"/>
          <p:cNvSpPr/>
          <p:nvPr/>
        </p:nvSpPr>
        <p:spPr>
          <a:xfrm>
            <a:off x="881063" y="2821186"/>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How does the length of a sentence relate to its sentiment?</a:t>
            </a:r>
            <a:endParaRPr lang="en-US" sz="1700" dirty="0"/>
          </a:p>
        </p:txBody>
      </p:sp>
      <p:sp>
        <p:nvSpPr>
          <p:cNvPr id="4" name="Text 2"/>
          <p:cNvSpPr/>
          <p:nvPr/>
        </p:nvSpPr>
        <p:spPr>
          <a:xfrm>
            <a:off x="881063" y="3421380"/>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Analysis showed a clear distinction in sentence length based on sentiment:</a:t>
            </a:r>
            <a:endParaRPr lang="en-US" sz="1700" dirty="0"/>
          </a:p>
        </p:txBody>
      </p:sp>
      <p:sp>
        <p:nvSpPr>
          <p:cNvPr id="5" name="Text 3"/>
          <p:cNvSpPr/>
          <p:nvPr/>
        </p:nvSpPr>
        <p:spPr>
          <a:xfrm>
            <a:off x="881063" y="4021574"/>
            <a:ext cx="12868275" cy="70485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Neutral Sentences:</a:t>
            </a:r>
            <a:r>
              <a:rPr lang="en-US" sz="1700" dirty="0">
                <a:solidFill>
                  <a:srgbClr val="E0E4E6"/>
                </a:solidFill>
                <a:latin typeface="Barlow" pitchFamily="34" charset="0"/>
                <a:ea typeface="Barlow" pitchFamily="34" charset="-122"/>
                <a:cs typeface="Barlow" pitchFamily="34" charset="-120"/>
              </a:rPr>
              <a:t> Tend to be longer and more variable in length (median around 15-20 words). They are often descriptive and factual.</a:t>
            </a:r>
            <a:endParaRPr lang="en-US" sz="1700" dirty="0"/>
          </a:p>
        </p:txBody>
      </p:sp>
      <p:sp>
        <p:nvSpPr>
          <p:cNvPr id="6" name="Text 4"/>
          <p:cNvSpPr/>
          <p:nvPr/>
        </p:nvSpPr>
        <p:spPr>
          <a:xfrm>
            <a:off x="881063" y="4803458"/>
            <a:ext cx="12868275" cy="70485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Positive &amp; Negative Sentences:</a:t>
            </a:r>
            <a:r>
              <a:rPr lang="en-US" sz="1700" dirty="0">
                <a:solidFill>
                  <a:srgbClr val="E0E4E6"/>
                </a:solidFill>
                <a:latin typeface="Barlow" pitchFamily="34" charset="0"/>
                <a:ea typeface="Barlow" pitchFamily="34" charset="-122"/>
                <a:cs typeface="Barlow" pitchFamily="34" charset="-120"/>
              </a:rPr>
              <a:t> Are typically shorter (median 10-15 words). This is likely because they convey direct, concise opinions or facts.</a:t>
            </a:r>
            <a:endParaRPr lang="en-US" sz="1700" dirty="0"/>
          </a:p>
        </p:txBody>
      </p:sp>
      <p:sp>
        <p:nvSpPr>
          <p:cNvPr id="7" name="Text 5"/>
          <p:cNvSpPr/>
          <p:nvPr/>
        </p:nvSpPr>
        <p:spPr>
          <a:xfrm>
            <a:off x="881063" y="5756077"/>
            <a:ext cx="1286827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This suggests that sentence length could be a weak, yet noticeable, feature for sentiment prediction, with longer texts being more descriptive and neutral.</a:t>
            </a:r>
            <a:endParaRPr lang="en-US" sz="1700" dirty="0"/>
          </a:p>
        </p:txBody>
      </p:sp>
      <p:sp>
        <p:nvSpPr>
          <p:cNvPr id="8" name="TextBox 7">
            <a:extLst>
              <a:ext uri="{FF2B5EF4-FFF2-40B4-BE49-F238E27FC236}">
                <a16:creationId xmlns:a16="http://schemas.microsoft.com/office/drawing/2014/main" id="{49B922A9-9E4B-C387-8678-1A348075FDA5}"/>
              </a:ext>
            </a:extLst>
          </p:cNvPr>
          <p:cNvSpPr txBox="1"/>
          <p:nvPr/>
        </p:nvSpPr>
        <p:spPr>
          <a:xfrm>
            <a:off x="12777537" y="7736918"/>
            <a:ext cx="1720516" cy="369332"/>
          </a:xfrm>
          <a:prstGeom prst="rect">
            <a:avLst/>
          </a:prstGeom>
          <a:solidFill>
            <a:srgbClr val="070614"/>
          </a:solidFill>
        </p:spPr>
        <p:txBody>
          <a:bodyPr wrap="square" rtlCol="0">
            <a:spAutoFit/>
          </a:bodyPr>
          <a:lstStyle/>
          <a:p>
            <a:endParaRPr lang="en-UG" dirty="0">
              <a:solidFill>
                <a:srgbClr val="FF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1037</Words>
  <Application>Microsoft Office PowerPoint</Application>
  <PresentationFormat>Custom</PresentationFormat>
  <Paragraphs>105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Spline Sans Bold</vt:lpstr>
      <vt:lpstr>Barlow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Calvin</dc:creator>
  <cp:lastModifiedBy>Obba Mark Calvin</cp:lastModifiedBy>
  <cp:revision>3</cp:revision>
  <dcterms:created xsi:type="dcterms:W3CDTF">2025-10-15T20:40:52Z</dcterms:created>
  <dcterms:modified xsi:type="dcterms:W3CDTF">2025-10-15T20:54:28Z</dcterms:modified>
</cp:coreProperties>
</file>